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3" r:id="rId6"/>
    <p:sldId id="260" r:id="rId7"/>
    <p:sldId id="262" r:id="rId8"/>
    <p:sldId id="261"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83"/>
  </p:normalViewPr>
  <p:slideViewPr>
    <p:cSldViewPr>
      <p:cViewPr varScale="1">
        <p:scale>
          <a:sx n="63" d="100"/>
          <a:sy n="63" d="100"/>
        </p:scale>
        <p:origin x="1380" y="6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9A4AE97-23D6-40AF-B61F-C96C27DF5759}" type="datetimeFigureOut">
              <a:rPr lang="en-US" smtClean="0"/>
              <a:t>9/13/2020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0FBFE7-6016-4BEA-8D98-A5068C9B883A}"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A4AE97-23D6-40AF-B61F-C96C27DF5759}" type="datetimeFigureOut">
              <a:rPr lang="en-US" smtClean="0"/>
              <a:t>9/13/2020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0FBFE7-6016-4BEA-8D98-A5068C9B883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A4AE97-23D6-40AF-B61F-C96C27DF5759}" type="datetimeFigureOut">
              <a:rPr lang="en-US" smtClean="0"/>
              <a:t>9/13/2020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0FBFE7-6016-4BEA-8D98-A5068C9B883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A4AE97-23D6-40AF-B61F-C96C27DF5759}" type="datetimeFigureOut">
              <a:rPr lang="en-US" smtClean="0"/>
              <a:t>9/13/2020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0FBFE7-6016-4BEA-8D98-A5068C9B883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A4AE97-23D6-40AF-B61F-C96C27DF5759}" type="datetimeFigureOut">
              <a:rPr lang="en-US" smtClean="0"/>
              <a:t>9/13/2020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0FBFE7-6016-4BEA-8D98-A5068C9B883A}"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9A4AE97-23D6-40AF-B61F-C96C27DF5759}" type="datetimeFigureOut">
              <a:rPr lang="en-US" smtClean="0"/>
              <a:t>9/13/2020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0FBFE7-6016-4BEA-8D98-A5068C9B883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9A4AE97-23D6-40AF-B61F-C96C27DF5759}" type="datetimeFigureOut">
              <a:rPr lang="en-US" smtClean="0"/>
              <a:t>9/13/2020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0FBFE7-6016-4BEA-8D98-A5068C9B883A}"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9A4AE97-23D6-40AF-B61F-C96C27DF5759}" type="datetimeFigureOut">
              <a:rPr lang="en-US" smtClean="0"/>
              <a:t>9/13/2020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0FBFE7-6016-4BEA-8D98-A5068C9B883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A4AE97-23D6-40AF-B61F-C96C27DF5759}" type="datetimeFigureOut">
              <a:rPr lang="en-US" smtClean="0"/>
              <a:t>9/13/2020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0FBFE7-6016-4BEA-8D98-A5068C9B883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9A4AE97-23D6-40AF-B61F-C96C27DF5759}" type="datetimeFigureOut">
              <a:rPr lang="en-US" smtClean="0"/>
              <a:t>9/13/2020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0FBFE7-6016-4BEA-8D98-A5068C9B883A}"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9A4AE97-23D6-40AF-B61F-C96C27DF5759}" type="datetimeFigureOut">
              <a:rPr lang="en-US" smtClean="0"/>
              <a:t>9/13/2020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0FBFE7-6016-4BEA-8D98-A5068C9B883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99A4AE97-23D6-40AF-B61F-C96C27DF5759}" type="datetimeFigureOut">
              <a:rPr lang="en-US" smtClean="0"/>
              <a:t>9/13/2020</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C00FBFE7-6016-4BEA-8D98-A5068C9B883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Chapter Four</a:t>
            </a:r>
            <a:br>
              <a:rPr lang="en-US" dirty="0"/>
            </a:br>
            <a:r>
              <a:rPr lang="en-US" dirty="0"/>
              <a:t>Voting and Apportionment</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5774986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br>
              <a:rPr lang="en-US" sz="3200" b="1" dirty="0"/>
            </a:br>
            <a:br>
              <a:rPr lang="en-US" sz="3200" b="1" dirty="0"/>
            </a:br>
            <a:br>
              <a:rPr lang="en-US" sz="3200" dirty="0"/>
            </a:br>
            <a:endParaRPr lang="en-US" sz="3200" dirty="0"/>
          </a:p>
        </p:txBody>
      </p:sp>
      <p:sp>
        <p:nvSpPr>
          <p:cNvPr id="3" name="Content Placeholder 2"/>
          <p:cNvSpPr>
            <a:spLocks noGrp="1"/>
          </p:cNvSpPr>
          <p:nvPr>
            <p:ph idx="1"/>
          </p:nvPr>
        </p:nvSpPr>
        <p:spPr>
          <a:xfrm>
            <a:off x="457200" y="457200"/>
            <a:ext cx="8229600" cy="5768181"/>
          </a:xfrm>
        </p:spPr>
        <p:txBody>
          <a:bodyPr>
            <a:normAutofit/>
          </a:bodyPr>
          <a:lstStyle/>
          <a:p>
            <a:r>
              <a:rPr lang="en-US" b="1" dirty="0"/>
              <a:t>Example 4 </a:t>
            </a:r>
            <a:r>
              <a:rPr lang="en-US" dirty="0"/>
              <a:t>A reading group with ten members has decided to use a </a:t>
            </a:r>
            <a:r>
              <a:rPr lang="en-US" dirty="0" err="1"/>
              <a:t>Borda</a:t>
            </a:r>
            <a:r>
              <a:rPr lang="en-US" dirty="0"/>
              <a:t> count to determine which book to read next. Three candidates, </a:t>
            </a:r>
            <a:r>
              <a:rPr lang="en-US" i="1" dirty="0"/>
              <a:t>A, B </a:t>
            </a:r>
            <a:r>
              <a:rPr lang="en-US" dirty="0"/>
              <a:t>and </a:t>
            </a:r>
            <a:r>
              <a:rPr lang="en-US" i="1" dirty="0"/>
              <a:t>C,</a:t>
            </a:r>
            <a:r>
              <a:rPr lang="en-US" dirty="0"/>
              <a:t> are being considered. The group’s secretary recorded the following ranking. Who won?</a:t>
            </a:r>
          </a:p>
          <a:p>
            <a:endParaRPr lang="en-US" dirty="0"/>
          </a:p>
          <a:p>
            <a:endParaRPr lang="en-US" dirty="0"/>
          </a:p>
          <a:p>
            <a:pPr marL="0" indent="0">
              <a:buNone/>
            </a:pPr>
            <a:r>
              <a:rPr lang="en-US" dirty="0"/>
              <a:t>Solution:  Voter 1’s ranking of </a:t>
            </a:r>
            <a:r>
              <a:rPr lang="en-US" i="1" dirty="0"/>
              <a:t>BAC</a:t>
            </a:r>
            <a:r>
              <a:rPr lang="en-US" dirty="0"/>
              <a:t> gives </a:t>
            </a:r>
            <a:r>
              <a:rPr lang="en-US" i="1" dirty="0"/>
              <a:t>A </a:t>
            </a:r>
            <a:r>
              <a:rPr lang="en-US" dirty="0"/>
              <a:t>two points, </a:t>
            </a:r>
            <a:r>
              <a:rPr lang="en-US" i="1" dirty="0"/>
              <a:t>C</a:t>
            </a:r>
            <a:r>
              <a:rPr lang="en-US" dirty="0"/>
              <a:t> one point, and </a:t>
            </a:r>
            <a:r>
              <a:rPr lang="en-US" i="1" dirty="0"/>
              <a:t>B</a:t>
            </a:r>
            <a:r>
              <a:rPr lang="en-US" dirty="0"/>
              <a:t> three points. Voter 2’s ranking of CA</a:t>
            </a:r>
            <a:r>
              <a:rPr lang="en-US" i="1" dirty="0"/>
              <a:t>B</a:t>
            </a:r>
            <a:r>
              <a:rPr lang="en-US" dirty="0"/>
              <a:t> gives </a:t>
            </a:r>
            <a:r>
              <a:rPr lang="en-US" i="1" dirty="0"/>
              <a:t>A </a:t>
            </a:r>
            <a:r>
              <a:rPr lang="en-US" dirty="0"/>
              <a:t>two points,</a:t>
            </a:r>
            <a:r>
              <a:rPr lang="en-US" i="1" dirty="0"/>
              <a:t> B one</a:t>
            </a:r>
            <a:r>
              <a:rPr lang="en-US" dirty="0"/>
              <a:t> points, and </a:t>
            </a:r>
            <a:r>
              <a:rPr lang="en-US" i="1" dirty="0"/>
              <a:t>C</a:t>
            </a:r>
            <a:r>
              <a:rPr lang="en-US" dirty="0"/>
              <a:t> three points. If we repeat this for all voters and add up the points, We find that </a:t>
            </a:r>
            <a:r>
              <a:rPr lang="en-US" i="1" dirty="0"/>
              <a:t>A</a:t>
            </a:r>
            <a:r>
              <a:rPr lang="en-US" dirty="0"/>
              <a:t> got 21 points, </a:t>
            </a:r>
            <a:r>
              <a:rPr lang="en-US" i="1" dirty="0"/>
              <a:t>B</a:t>
            </a:r>
            <a:r>
              <a:rPr lang="en-US" dirty="0"/>
              <a:t>  got 17 points, and </a:t>
            </a:r>
            <a:r>
              <a:rPr lang="en-US" i="1" dirty="0"/>
              <a:t>C</a:t>
            </a:r>
            <a:r>
              <a:rPr lang="en-US" dirty="0"/>
              <a:t> got 22 points. So </a:t>
            </a:r>
            <a:r>
              <a:rPr lang="en-US" i="1" dirty="0"/>
              <a:t>C</a:t>
            </a:r>
            <a:r>
              <a:rPr lang="en-US" dirty="0"/>
              <a:t> wins a </a:t>
            </a:r>
            <a:r>
              <a:rPr lang="en-US" dirty="0" err="1"/>
              <a:t>Borda</a:t>
            </a:r>
            <a:r>
              <a:rPr lang="en-US" dirty="0"/>
              <a:t> count. </a:t>
            </a:r>
            <a:endParaRPr lang="en-US" i="1" dirty="0"/>
          </a:p>
          <a:p>
            <a:endParaRPr lang="en-US" dirty="0"/>
          </a:p>
          <a:p>
            <a:endParaRPr lang="en-US" dirty="0"/>
          </a:p>
          <a:p>
            <a:pPr marL="0" indent="0">
              <a:buNone/>
            </a:pPr>
            <a:endParaRPr lang="en-US" dirty="0"/>
          </a:p>
        </p:txBody>
      </p:sp>
      <p:graphicFrame>
        <p:nvGraphicFramePr>
          <p:cNvPr id="4" name="Table 3">
            <a:extLst>
              <a:ext uri="{FF2B5EF4-FFF2-40B4-BE49-F238E27FC236}">
                <a16:creationId xmlns:a16="http://schemas.microsoft.com/office/drawing/2014/main" id="{6F440352-AEF1-D649-99B0-1263F0F93698}"/>
              </a:ext>
            </a:extLst>
          </p:cNvPr>
          <p:cNvGraphicFramePr>
            <a:graphicFrameLocks noGrp="1"/>
          </p:cNvGraphicFramePr>
          <p:nvPr/>
        </p:nvGraphicFramePr>
        <p:xfrm>
          <a:off x="152400" y="2516252"/>
          <a:ext cx="8991600" cy="741680"/>
        </p:xfrm>
        <a:graphic>
          <a:graphicData uri="http://schemas.openxmlformats.org/drawingml/2006/table">
            <a:tbl>
              <a:tblPr firstRow="1" bandRow="1">
                <a:tableStyleId>{073A0DAA-6AF3-43AB-8588-CEC1D06C72B9}</a:tableStyleId>
              </a:tblPr>
              <a:tblGrid>
                <a:gridCol w="1332089">
                  <a:extLst>
                    <a:ext uri="{9D8B030D-6E8A-4147-A177-3AD203B41FA5}">
                      <a16:colId xmlns:a16="http://schemas.microsoft.com/office/drawing/2014/main" val="3079085535"/>
                    </a:ext>
                  </a:extLst>
                </a:gridCol>
                <a:gridCol w="797501">
                  <a:extLst>
                    <a:ext uri="{9D8B030D-6E8A-4147-A177-3AD203B41FA5}">
                      <a16:colId xmlns:a16="http://schemas.microsoft.com/office/drawing/2014/main" val="1623088727"/>
                    </a:ext>
                  </a:extLst>
                </a:gridCol>
                <a:gridCol w="666119">
                  <a:extLst>
                    <a:ext uri="{9D8B030D-6E8A-4147-A177-3AD203B41FA5}">
                      <a16:colId xmlns:a16="http://schemas.microsoft.com/office/drawing/2014/main" val="941294738"/>
                    </a:ext>
                  </a:extLst>
                </a:gridCol>
                <a:gridCol w="709491">
                  <a:extLst>
                    <a:ext uri="{9D8B030D-6E8A-4147-A177-3AD203B41FA5}">
                      <a16:colId xmlns:a16="http://schemas.microsoft.com/office/drawing/2014/main" val="2017186053"/>
                    </a:ext>
                  </a:extLst>
                </a:gridCol>
                <a:gridCol w="726143">
                  <a:extLst>
                    <a:ext uri="{9D8B030D-6E8A-4147-A177-3AD203B41FA5}">
                      <a16:colId xmlns:a16="http://schemas.microsoft.com/office/drawing/2014/main" val="1392689694"/>
                    </a:ext>
                  </a:extLst>
                </a:gridCol>
                <a:gridCol w="673167">
                  <a:extLst>
                    <a:ext uri="{9D8B030D-6E8A-4147-A177-3AD203B41FA5}">
                      <a16:colId xmlns:a16="http://schemas.microsoft.com/office/drawing/2014/main" val="2809490535"/>
                    </a:ext>
                  </a:extLst>
                </a:gridCol>
                <a:gridCol w="817418">
                  <a:extLst>
                    <a:ext uri="{9D8B030D-6E8A-4147-A177-3AD203B41FA5}">
                      <a16:colId xmlns:a16="http://schemas.microsoft.com/office/drawing/2014/main" val="3076109096"/>
                    </a:ext>
                  </a:extLst>
                </a:gridCol>
                <a:gridCol w="817418">
                  <a:extLst>
                    <a:ext uri="{9D8B030D-6E8A-4147-A177-3AD203B41FA5}">
                      <a16:colId xmlns:a16="http://schemas.microsoft.com/office/drawing/2014/main" val="2718756488"/>
                    </a:ext>
                  </a:extLst>
                </a:gridCol>
                <a:gridCol w="699654">
                  <a:extLst>
                    <a:ext uri="{9D8B030D-6E8A-4147-A177-3AD203B41FA5}">
                      <a16:colId xmlns:a16="http://schemas.microsoft.com/office/drawing/2014/main" val="3943887693"/>
                    </a:ext>
                  </a:extLst>
                </a:gridCol>
                <a:gridCol w="770328">
                  <a:extLst>
                    <a:ext uri="{9D8B030D-6E8A-4147-A177-3AD203B41FA5}">
                      <a16:colId xmlns:a16="http://schemas.microsoft.com/office/drawing/2014/main" val="1293494032"/>
                    </a:ext>
                  </a:extLst>
                </a:gridCol>
                <a:gridCol w="982272">
                  <a:extLst>
                    <a:ext uri="{9D8B030D-6E8A-4147-A177-3AD203B41FA5}">
                      <a16:colId xmlns:a16="http://schemas.microsoft.com/office/drawing/2014/main" val="803224582"/>
                    </a:ext>
                  </a:extLst>
                </a:gridCol>
              </a:tblGrid>
              <a:tr h="370840">
                <a:tc>
                  <a:txBody>
                    <a:bodyPr/>
                    <a:lstStyle/>
                    <a:p>
                      <a:r>
                        <a:rPr lang="en-US" dirty="0"/>
                        <a:t>Member#</a:t>
                      </a:r>
                    </a:p>
                  </a:txBody>
                  <a:tcPr/>
                </a:tc>
                <a:tc>
                  <a:txBody>
                    <a:bodyPr/>
                    <a:lstStyle/>
                    <a:p>
                      <a:r>
                        <a:rPr lang="en-US" dirty="0"/>
                        <a:t>1</a:t>
                      </a:r>
                    </a:p>
                  </a:txBody>
                  <a:tcPr/>
                </a:tc>
                <a:tc>
                  <a:txBody>
                    <a:bodyPr/>
                    <a:lstStyle/>
                    <a:p>
                      <a:r>
                        <a:rPr lang="en-US" dirty="0"/>
                        <a:t>2</a:t>
                      </a:r>
                    </a:p>
                  </a:txBody>
                  <a:tcPr/>
                </a:tc>
                <a:tc>
                  <a:txBody>
                    <a:bodyPr/>
                    <a:lstStyle/>
                    <a:p>
                      <a:r>
                        <a:rPr lang="en-US" dirty="0"/>
                        <a:t>3</a:t>
                      </a:r>
                    </a:p>
                  </a:txBody>
                  <a:tcPr/>
                </a:tc>
                <a:tc>
                  <a:txBody>
                    <a:bodyPr/>
                    <a:lstStyle/>
                    <a:p>
                      <a:r>
                        <a:rPr lang="en-US" dirty="0"/>
                        <a:t>4</a:t>
                      </a:r>
                    </a:p>
                  </a:txBody>
                  <a:tcPr/>
                </a:tc>
                <a:tc>
                  <a:txBody>
                    <a:bodyPr/>
                    <a:lstStyle/>
                    <a:p>
                      <a:r>
                        <a:rPr lang="en-US" dirty="0"/>
                        <a:t>5</a:t>
                      </a:r>
                    </a:p>
                  </a:txBody>
                  <a:tcPr/>
                </a:tc>
                <a:tc>
                  <a:txBody>
                    <a:bodyPr/>
                    <a:lstStyle/>
                    <a:p>
                      <a:r>
                        <a:rPr lang="en-US" dirty="0"/>
                        <a:t>6</a:t>
                      </a:r>
                    </a:p>
                  </a:txBody>
                  <a:tcPr/>
                </a:tc>
                <a:tc>
                  <a:txBody>
                    <a:bodyPr/>
                    <a:lstStyle/>
                    <a:p>
                      <a:r>
                        <a:rPr lang="en-US" dirty="0"/>
                        <a:t>7</a:t>
                      </a:r>
                    </a:p>
                  </a:txBody>
                  <a:tcPr/>
                </a:tc>
                <a:tc>
                  <a:txBody>
                    <a:bodyPr/>
                    <a:lstStyle/>
                    <a:p>
                      <a:r>
                        <a:rPr lang="en-US" dirty="0"/>
                        <a:t>8</a:t>
                      </a:r>
                    </a:p>
                  </a:txBody>
                  <a:tcPr/>
                </a:tc>
                <a:tc>
                  <a:txBody>
                    <a:bodyPr/>
                    <a:lstStyle/>
                    <a:p>
                      <a:r>
                        <a:rPr lang="en-US" dirty="0"/>
                        <a:t>9</a:t>
                      </a:r>
                    </a:p>
                  </a:txBody>
                  <a:tcPr/>
                </a:tc>
                <a:tc>
                  <a:txBody>
                    <a:bodyPr/>
                    <a:lstStyle/>
                    <a:p>
                      <a:r>
                        <a:rPr lang="en-US" dirty="0"/>
                        <a:t>10</a:t>
                      </a:r>
                    </a:p>
                  </a:txBody>
                  <a:tcPr/>
                </a:tc>
                <a:extLst>
                  <a:ext uri="{0D108BD9-81ED-4DB2-BD59-A6C34878D82A}">
                    <a16:rowId xmlns:a16="http://schemas.microsoft.com/office/drawing/2014/main" val="778599322"/>
                  </a:ext>
                </a:extLst>
              </a:tr>
              <a:tr h="370840">
                <a:tc>
                  <a:txBody>
                    <a:bodyPr/>
                    <a:lstStyle/>
                    <a:p>
                      <a:r>
                        <a:rPr lang="en-US" dirty="0"/>
                        <a:t>Ranking</a:t>
                      </a:r>
                    </a:p>
                  </a:txBody>
                  <a:tcPr/>
                </a:tc>
                <a:tc>
                  <a:txBody>
                    <a:bodyPr/>
                    <a:lstStyle/>
                    <a:p>
                      <a:r>
                        <a:rPr lang="en-US" dirty="0"/>
                        <a:t>BAC</a:t>
                      </a:r>
                    </a:p>
                  </a:txBody>
                  <a:tcPr/>
                </a:tc>
                <a:tc>
                  <a:txBody>
                    <a:bodyPr/>
                    <a:lstStyle/>
                    <a:p>
                      <a:r>
                        <a:rPr lang="en-US" dirty="0"/>
                        <a:t>CAB</a:t>
                      </a:r>
                    </a:p>
                  </a:txBody>
                  <a:tcPr/>
                </a:tc>
                <a:tc>
                  <a:txBody>
                    <a:bodyPr/>
                    <a:lstStyle/>
                    <a:p>
                      <a:r>
                        <a:rPr lang="en-US" dirty="0"/>
                        <a:t>CAB</a:t>
                      </a:r>
                    </a:p>
                  </a:txBody>
                  <a:tcPr/>
                </a:tc>
                <a:tc>
                  <a:txBody>
                    <a:bodyPr/>
                    <a:lstStyle/>
                    <a:p>
                      <a:r>
                        <a:rPr lang="en-US" dirty="0"/>
                        <a:t>BAC</a:t>
                      </a:r>
                    </a:p>
                  </a:txBody>
                  <a:tcPr/>
                </a:tc>
                <a:tc>
                  <a:txBody>
                    <a:bodyPr/>
                    <a:lstStyle/>
                    <a:p>
                      <a:r>
                        <a:rPr lang="en-US" dirty="0"/>
                        <a:t>CBA</a:t>
                      </a:r>
                    </a:p>
                  </a:txBody>
                  <a:tcPr/>
                </a:tc>
                <a:tc>
                  <a:txBody>
                    <a:bodyPr/>
                    <a:lstStyle/>
                    <a:p>
                      <a:r>
                        <a:rPr lang="en-US" dirty="0"/>
                        <a:t>ACB</a:t>
                      </a:r>
                    </a:p>
                  </a:txBody>
                  <a:tcPr/>
                </a:tc>
                <a:tc>
                  <a:txBody>
                    <a:bodyPr/>
                    <a:lstStyle/>
                    <a:p>
                      <a:r>
                        <a:rPr lang="en-US" dirty="0"/>
                        <a:t>ACB</a:t>
                      </a:r>
                    </a:p>
                  </a:txBody>
                  <a:tcPr/>
                </a:tc>
                <a:tc>
                  <a:txBody>
                    <a:bodyPr/>
                    <a:lstStyle/>
                    <a:p>
                      <a:r>
                        <a:rPr lang="en-US" dirty="0"/>
                        <a:t>ABC</a:t>
                      </a:r>
                    </a:p>
                  </a:txBody>
                  <a:tcPr/>
                </a:tc>
                <a:tc>
                  <a:txBody>
                    <a:bodyPr/>
                    <a:lstStyle/>
                    <a:p>
                      <a:r>
                        <a:rPr lang="en-US" dirty="0"/>
                        <a:t>CBA</a:t>
                      </a:r>
                    </a:p>
                  </a:txBody>
                  <a:tcPr/>
                </a:tc>
                <a:tc>
                  <a:txBody>
                    <a:bodyPr/>
                    <a:lstStyle/>
                    <a:p>
                      <a:r>
                        <a:rPr lang="en-US" dirty="0"/>
                        <a:t>CAB</a:t>
                      </a:r>
                    </a:p>
                  </a:txBody>
                  <a:tcPr/>
                </a:tc>
                <a:extLst>
                  <a:ext uri="{0D108BD9-81ED-4DB2-BD59-A6C34878D82A}">
                    <a16:rowId xmlns:a16="http://schemas.microsoft.com/office/drawing/2014/main" val="4044275980"/>
                  </a:ext>
                </a:extLst>
              </a:tr>
            </a:tbl>
          </a:graphicData>
        </a:graphic>
      </p:graphicFrame>
    </p:spTree>
    <p:extLst>
      <p:ext uri="{BB962C8B-B14F-4D97-AF65-F5344CB8AC3E}">
        <p14:creationId xmlns:p14="http://schemas.microsoft.com/office/powerpoint/2010/main" val="17762562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09600"/>
          </a:xfrm>
        </p:spPr>
        <p:txBody>
          <a:bodyPr>
            <a:normAutofit fontScale="90000"/>
          </a:bodyPr>
          <a:lstStyle/>
          <a:p>
            <a:r>
              <a:rPr lang="en-US" dirty="0"/>
              <a:t>True Majority Rule</a:t>
            </a:r>
          </a:p>
        </p:txBody>
      </p:sp>
      <p:sp>
        <p:nvSpPr>
          <p:cNvPr id="3" name="Content Placeholder 2"/>
          <p:cNvSpPr>
            <a:spLocks noGrp="1"/>
          </p:cNvSpPr>
          <p:nvPr>
            <p:ph idx="1"/>
          </p:nvPr>
        </p:nvSpPr>
        <p:spPr>
          <a:xfrm>
            <a:off x="457200" y="1219200"/>
            <a:ext cx="8229600" cy="5257800"/>
          </a:xfrm>
        </p:spPr>
        <p:txBody>
          <a:bodyPr>
            <a:normAutofit/>
          </a:bodyPr>
          <a:lstStyle/>
          <a:p>
            <a:r>
              <a:rPr lang="en-US" b="1" dirty="0"/>
              <a:t>Condorcet Candidate</a:t>
            </a:r>
          </a:p>
          <a:p>
            <a:r>
              <a:rPr lang="en-US" dirty="0"/>
              <a:t>If there is candidate who is preferred to all others in head-to-head contests, that candidate is called the </a:t>
            </a:r>
            <a:r>
              <a:rPr lang="en-US" b="1" dirty="0"/>
              <a:t>Condorcet Candidate.</a:t>
            </a:r>
          </a:p>
          <a:p>
            <a:r>
              <a:rPr lang="en-US" b="1" dirty="0"/>
              <a:t>True Majority Rule</a:t>
            </a:r>
          </a:p>
          <a:p>
            <a:r>
              <a:rPr lang="en-US" b="1" i="1" dirty="0"/>
              <a:t>The Condorcet Candidate wins.</a:t>
            </a:r>
          </a:p>
          <a:p>
            <a:pPr marL="0" indent="0">
              <a:buNone/>
            </a:pPr>
            <a:r>
              <a:rPr lang="en-US" b="1" dirty="0"/>
              <a:t>Example 5 Th</a:t>
            </a:r>
            <a:r>
              <a:rPr lang="en-US" dirty="0"/>
              <a:t>e One Hundred Member Club has voted for  its president. Four candidates, </a:t>
            </a:r>
            <a:r>
              <a:rPr lang="en-US" i="1" dirty="0"/>
              <a:t>A, B, C </a:t>
            </a:r>
            <a:r>
              <a:rPr lang="en-US" dirty="0"/>
              <a:t>and </a:t>
            </a:r>
            <a:r>
              <a:rPr lang="en-US" i="1" dirty="0"/>
              <a:t>D </a:t>
            </a:r>
            <a:r>
              <a:rPr lang="en-US" dirty="0"/>
              <a:t>ran for the office, with the following results.</a:t>
            </a:r>
            <a:r>
              <a:rPr lang="en-US" i="1" dirty="0"/>
              <a:t> </a:t>
            </a:r>
            <a:r>
              <a:rPr lang="en-US" dirty="0"/>
              <a:t>Who is the Condorcet Candidate to win the election?</a:t>
            </a:r>
          </a:p>
          <a:p>
            <a:pPr marL="0" indent="0">
              <a:buNone/>
            </a:pPr>
            <a:endParaRPr lang="en-US" dirty="0"/>
          </a:p>
          <a:p>
            <a:endParaRPr lang="en-US" b="1" i="1" dirty="0"/>
          </a:p>
          <a:p>
            <a:endParaRPr lang="en-US" b="1" i="1" dirty="0"/>
          </a:p>
          <a:p>
            <a:endParaRPr lang="en-US" i="1" dirty="0"/>
          </a:p>
          <a:p>
            <a:pPr marL="0" indent="0">
              <a:buNone/>
            </a:pPr>
            <a:endParaRPr lang="en-US" dirty="0"/>
          </a:p>
        </p:txBody>
      </p:sp>
      <p:graphicFrame>
        <p:nvGraphicFramePr>
          <p:cNvPr id="4" name="Table 3">
            <a:extLst>
              <a:ext uri="{FF2B5EF4-FFF2-40B4-BE49-F238E27FC236}">
                <a16:creationId xmlns:a16="http://schemas.microsoft.com/office/drawing/2014/main" id="{4C95BD32-2FC5-464E-837B-ED6E5E103327}"/>
              </a:ext>
            </a:extLst>
          </p:cNvPr>
          <p:cNvGraphicFramePr>
            <a:graphicFrameLocks noGrp="1"/>
          </p:cNvGraphicFramePr>
          <p:nvPr>
            <p:extLst>
              <p:ext uri="{D42A27DB-BD31-4B8C-83A1-F6EECF244321}">
                <p14:modId xmlns:p14="http://schemas.microsoft.com/office/powerpoint/2010/main" val="695355738"/>
              </p:ext>
            </p:extLst>
          </p:nvPr>
        </p:nvGraphicFramePr>
        <p:xfrm>
          <a:off x="609600" y="5410200"/>
          <a:ext cx="6629400" cy="741680"/>
        </p:xfrm>
        <a:graphic>
          <a:graphicData uri="http://schemas.openxmlformats.org/drawingml/2006/table">
            <a:tbl>
              <a:tblPr firstRow="1" bandRow="1">
                <a:tableStyleId>{073A0DAA-6AF3-43AB-8588-CEC1D06C72B9}</a:tableStyleId>
              </a:tblPr>
              <a:tblGrid>
                <a:gridCol w="1325880">
                  <a:extLst>
                    <a:ext uri="{9D8B030D-6E8A-4147-A177-3AD203B41FA5}">
                      <a16:colId xmlns:a16="http://schemas.microsoft.com/office/drawing/2014/main" val="2547457012"/>
                    </a:ext>
                  </a:extLst>
                </a:gridCol>
                <a:gridCol w="1325880">
                  <a:extLst>
                    <a:ext uri="{9D8B030D-6E8A-4147-A177-3AD203B41FA5}">
                      <a16:colId xmlns:a16="http://schemas.microsoft.com/office/drawing/2014/main" val="2081823020"/>
                    </a:ext>
                  </a:extLst>
                </a:gridCol>
                <a:gridCol w="1325880">
                  <a:extLst>
                    <a:ext uri="{9D8B030D-6E8A-4147-A177-3AD203B41FA5}">
                      <a16:colId xmlns:a16="http://schemas.microsoft.com/office/drawing/2014/main" val="474147690"/>
                    </a:ext>
                  </a:extLst>
                </a:gridCol>
                <a:gridCol w="1325880">
                  <a:extLst>
                    <a:ext uri="{9D8B030D-6E8A-4147-A177-3AD203B41FA5}">
                      <a16:colId xmlns:a16="http://schemas.microsoft.com/office/drawing/2014/main" val="1861931968"/>
                    </a:ext>
                  </a:extLst>
                </a:gridCol>
                <a:gridCol w="1325880">
                  <a:extLst>
                    <a:ext uri="{9D8B030D-6E8A-4147-A177-3AD203B41FA5}">
                      <a16:colId xmlns:a16="http://schemas.microsoft.com/office/drawing/2014/main" val="4266611783"/>
                    </a:ext>
                  </a:extLst>
                </a:gridCol>
              </a:tblGrid>
              <a:tr h="370840">
                <a:tc>
                  <a:txBody>
                    <a:bodyPr/>
                    <a:lstStyle/>
                    <a:p>
                      <a:r>
                        <a:rPr lang="en-US" dirty="0"/>
                        <a:t>Ranking</a:t>
                      </a:r>
                    </a:p>
                  </a:txBody>
                  <a:tcPr/>
                </a:tc>
                <a:tc>
                  <a:txBody>
                    <a:bodyPr/>
                    <a:lstStyle/>
                    <a:p>
                      <a:r>
                        <a:rPr lang="en-US" i="1" dirty="0"/>
                        <a:t>ABCD</a:t>
                      </a:r>
                    </a:p>
                  </a:txBody>
                  <a:tcPr/>
                </a:tc>
                <a:tc>
                  <a:txBody>
                    <a:bodyPr/>
                    <a:lstStyle/>
                    <a:p>
                      <a:r>
                        <a:rPr lang="en-US" i="1" dirty="0"/>
                        <a:t>BCAD</a:t>
                      </a:r>
                    </a:p>
                  </a:txBody>
                  <a:tcPr/>
                </a:tc>
                <a:tc>
                  <a:txBody>
                    <a:bodyPr/>
                    <a:lstStyle/>
                    <a:p>
                      <a:r>
                        <a:rPr lang="en-US" i="1" dirty="0"/>
                        <a:t>CDBA</a:t>
                      </a:r>
                    </a:p>
                  </a:txBody>
                  <a:tcPr/>
                </a:tc>
                <a:tc>
                  <a:txBody>
                    <a:bodyPr/>
                    <a:lstStyle/>
                    <a:p>
                      <a:r>
                        <a:rPr lang="en-US" i="1" dirty="0"/>
                        <a:t>DCBA</a:t>
                      </a:r>
                    </a:p>
                  </a:txBody>
                  <a:tcPr/>
                </a:tc>
                <a:extLst>
                  <a:ext uri="{0D108BD9-81ED-4DB2-BD59-A6C34878D82A}">
                    <a16:rowId xmlns:a16="http://schemas.microsoft.com/office/drawing/2014/main" val="198833857"/>
                  </a:ext>
                </a:extLst>
              </a:tr>
              <a:tr h="370840">
                <a:tc>
                  <a:txBody>
                    <a:bodyPr/>
                    <a:lstStyle/>
                    <a:p>
                      <a:r>
                        <a:rPr lang="en-US" dirty="0"/>
                        <a:t># of voters</a:t>
                      </a:r>
                    </a:p>
                  </a:txBody>
                  <a:tcPr/>
                </a:tc>
                <a:tc>
                  <a:txBody>
                    <a:bodyPr/>
                    <a:lstStyle/>
                    <a:p>
                      <a:r>
                        <a:rPr lang="en-US" dirty="0"/>
                        <a:t>2</a:t>
                      </a:r>
                    </a:p>
                  </a:txBody>
                  <a:tcPr/>
                </a:tc>
                <a:tc>
                  <a:txBody>
                    <a:bodyPr/>
                    <a:lstStyle/>
                    <a:p>
                      <a:r>
                        <a:rPr lang="en-US" dirty="0"/>
                        <a:t>49</a:t>
                      </a:r>
                    </a:p>
                  </a:txBody>
                  <a:tcPr/>
                </a:tc>
                <a:tc>
                  <a:txBody>
                    <a:bodyPr/>
                    <a:lstStyle/>
                    <a:p>
                      <a:r>
                        <a:rPr lang="en-US" dirty="0"/>
                        <a:t>48</a:t>
                      </a:r>
                    </a:p>
                  </a:txBody>
                  <a:tcPr/>
                </a:tc>
                <a:tc>
                  <a:txBody>
                    <a:bodyPr/>
                    <a:lstStyle/>
                    <a:p>
                      <a:r>
                        <a:rPr lang="en-US" dirty="0"/>
                        <a:t>1</a:t>
                      </a:r>
                    </a:p>
                  </a:txBody>
                  <a:tcPr/>
                </a:tc>
                <a:extLst>
                  <a:ext uri="{0D108BD9-81ED-4DB2-BD59-A6C34878D82A}">
                    <a16:rowId xmlns:a16="http://schemas.microsoft.com/office/drawing/2014/main" val="2645060479"/>
                  </a:ext>
                </a:extLst>
              </a:tr>
            </a:tbl>
          </a:graphicData>
        </a:graphic>
      </p:graphicFrame>
    </p:spTree>
    <p:extLst>
      <p:ext uri="{BB962C8B-B14F-4D97-AF65-F5344CB8AC3E}">
        <p14:creationId xmlns:p14="http://schemas.microsoft.com/office/powerpoint/2010/main" val="12090157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09600"/>
          </a:xfrm>
        </p:spPr>
        <p:txBody>
          <a:bodyPr>
            <a:normAutofit fontScale="90000"/>
          </a:bodyPr>
          <a:lstStyle/>
          <a:p>
            <a:r>
              <a:rPr lang="en-US" dirty="0"/>
              <a:t>True Majority Rule</a:t>
            </a:r>
          </a:p>
        </p:txBody>
      </p:sp>
      <p:sp>
        <p:nvSpPr>
          <p:cNvPr id="3" name="Content Placeholder 2"/>
          <p:cNvSpPr>
            <a:spLocks noGrp="1"/>
          </p:cNvSpPr>
          <p:nvPr>
            <p:ph idx="1"/>
          </p:nvPr>
        </p:nvSpPr>
        <p:spPr>
          <a:xfrm>
            <a:off x="457200" y="1219200"/>
            <a:ext cx="8229600" cy="5257800"/>
          </a:xfrm>
        </p:spPr>
        <p:txBody>
          <a:bodyPr>
            <a:normAutofit lnSpcReduction="10000"/>
          </a:bodyPr>
          <a:lstStyle/>
          <a:p>
            <a:pPr marL="0" indent="0">
              <a:buNone/>
            </a:pPr>
            <a:r>
              <a:rPr lang="en-US" b="1" dirty="0"/>
              <a:t>Example 5 Th</a:t>
            </a:r>
            <a:r>
              <a:rPr lang="en-US" dirty="0"/>
              <a:t>e One Hundred Member Club has voted for  its president. Four candidates, </a:t>
            </a:r>
            <a:r>
              <a:rPr lang="en-US" i="1" dirty="0"/>
              <a:t>A, B, C </a:t>
            </a:r>
            <a:r>
              <a:rPr lang="en-US" dirty="0"/>
              <a:t>and </a:t>
            </a:r>
            <a:r>
              <a:rPr lang="en-US" i="1" dirty="0"/>
              <a:t>D </a:t>
            </a:r>
            <a:r>
              <a:rPr lang="en-US" dirty="0"/>
              <a:t>ran for the office, with the following results.</a:t>
            </a:r>
            <a:r>
              <a:rPr lang="en-US" i="1" dirty="0"/>
              <a:t> </a:t>
            </a:r>
            <a:r>
              <a:rPr lang="en-US" dirty="0"/>
              <a:t>Who is the Condorcet Candidate to win the election?</a:t>
            </a:r>
          </a:p>
          <a:p>
            <a:pPr marL="0" indent="0">
              <a:buNone/>
            </a:pPr>
            <a:endParaRPr lang="en-US" dirty="0"/>
          </a:p>
          <a:p>
            <a:pPr marL="0" indent="0">
              <a:buNone/>
            </a:pPr>
            <a:endParaRPr lang="en-US" b="1" dirty="0"/>
          </a:p>
          <a:p>
            <a:pPr marL="0" indent="0">
              <a:buNone/>
            </a:pPr>
            <a:r>
              <a:rPr lang="en-US" b="1" dirty="0"/>
              <a:t>Solution: </a:t>
            </a:r>
            <a:r>
              <a:rPr lang="en-US" i="1" dirty="0"/>
              <a:t>A</a:t>
            </a:r>
            <a:r>
              <a:rPr lang="en-US" dirty="0"/>
              <a:t> is preferred to </a:t>
            </a:r>
            <a:r>
              <a:rPr lang="en-US" i="1" dirty="0"/>
              <a:t>B </a:t>
            </a:r>
            <a:r>
              <a:rPr lang="en-US" dirty="0"/>
              <a:t>only by 2 votes, while </a:t>
            </a:r>
            <a:r>
              <a:rPr lang="en-US" i="1" dirty="0"/>
              <a:t>B</a:t>
            </a:r>
            <a:r>
              <a:rPr lang="en-US" dirty="0"/>
              <a:t> is preferred to </a:t>
            </a:r>
            <a:r>
              <a:rPr lang="en-US" i="1" dirty="0"/>
              <a:t>A</a:t>
            </a:r>
            <a:r>
              <a:rPr lang="en-US" dirty="0"/>
              <a:t> by 98 votes. So </a:t>
            </a:r>
            <a:r>
              <a:rPr lang="en-US" i="1" dirty="0"/>
              <a:t>B</a:t>
            </a:r>
            <a:r>
              <a:rPr lang="en-US" dirty="0"/>
              <a:t> wins when compared to </a:t>
            </a:r>
            <a:r>
              <a:rPr lang="en-US" i="1" dirty="0"/>
              <a:t>A</a:t>
            </a:r>
            <a:r>
              <a:rPr lang="en-US" dirty="0"/>
              <a:t>. Similarly, </a:t>
            </a:r>
            <a:r>
              <a:rPr lang="en-US" i="1" dirty="0"/>
              <a:t>B</a:t>
            </a:r>
            <a:r>
              <a:rPr lang="en-US" dirty="0"/>
              <a:t> is preferred to </a:t>
            </a:r>
            <a:r>
              <a:rPr lang="en-US" i="1" dirty="0"/>
              <a:t>C </a:t>
            </a:r>
            <a:r>
              <a:rPr lang="en-US" dirty="0"/>
              <a:t>only by 2+49=51  votes, while </a:t>
            </a:r>
            <a:r>
              <a:rPr lang="en-US" i="1" dirty="0"/>
              <a:t>C</a:t>
            </a:r>
            <a:r>
              <a:rPr lang="en-US" dirty="0"/>
              <a:t> is preferred to </a:t>
            </a:r>
            <a:r>
              <a:rPr lang="en-US" i="1" dirty="0"/>
              <a:t>B</a:t>
            </a:r>
            <a:r>
              <a:rPr lang="en-US" dirty="0"/>
              <a:t> by 48+1=49 votes, so </a:t>
            </a:r>
            <a:r>
              <a:rPr lang="en-US" i="1" dirty="0"/>
              <a:t>B</a:t>
            </a:r>
            <a:r>
              <a:rPr lang="en-US" dirty="0"/>
              <a:t> wins when compared to </a:t>
            </a:r>
            <a:r>
              <a:rPr lang="en-US" i="1" dirty="0"/>
              <a:t>C. </a:t>
            </a:r>
            <a:r>
              <a:rPr lang="en-US" dirty="0"/>
              <a:t>Finally, </a:t>
            </a:r>
            <a:r>
              <a:rPr lang="en-US" i="1" dirty="0"/>
              <a:t>B</a:t>
            </a:r>
            <a:r>
              <a:rPr lang="en-US" dirty="0"/>
              <a:t> is preferred to </a:t>
            </a:r>
            <a:r>
              <a:rPr lang="en-US" i="1" dirty="0"/>
              <a:t>D </a:t>
            </a:r>
            <a:r>
              <a:rPr lang="en-US" dirty="0"/>
              <a:t>only by 2+49=51  votes, while </a:t>
            </a:r>
            <a:r>
              <a:rPr lang="en-US" i="1" dirty="0"/>
              <a:t>D</a:t>
            </a:r>
            <a:r>
              <a:rPr lang="en-US" dirty="0"/>
              <a:t> is preferred to </a:t>
            </a:r>
            <a:r>
              <a:rPr lang="en-US" i="1" dirty="0"/>
              <a:t>B</a:t>
            </a:r>
            <a:r>
              <a:rPr lang="en-US" dirty="0"/>
              <a:t> by 49 votes. Therefore, </a:t>
            </a:r>
            <a:r>
              <a:rPr lang="en-US" i="1" dirty="0"/>
              <a:t>B</a:t>
            </a:r>
            <a:r>
              <a:rPr lang="en-US" dirty="0"/>
              <a:t> wins when compared head-to-head to any other candidate.</a:t>
            </a:r>
          </a:p>
          <a:p>
            <a:pPr marL="0" indent="0">
              <a:buNone/>
            </a:pPr>
            <a:r>
              <a:rPr lang="en-US" dirty="0"/>
              <a:t>So </a:t>
            </a:r>
            <a:r>
              <a:rPr lang="en-US" i="1" dirty="0"/>
              <a:t>B </a:t>
            </a:r>
            <a:r>
              <a:rPr lang="en-US" dirty="0"/>
              <a:t>is the Condorcet Candidate and as such won.</a:t>
            </a:r>
            <a:endParaRPr lang="en-US" i="1" dirty="0"/>
          </a:p>
          <a:p>
            <a:pPr marL="0" indent="0">
              <a:buNone/>
            </a:pPr>
            <a:endParaRPr lang="en-US" dirty="0"/>
          </a:p>
          <a:p>
            <a:endParaRPr lang="en-US" b="1" i="1" dirty="0"/>
          </a:p>
          <a:p>
            <a:endParaRPr lang="en-US" b="1" i="1" dirty="0"/>
          </a:p>
          <a:p>
            <a:endParaRPr lang="en-US" i="1" dirty="0"/>
          </a:p>
          <a:p>
            <a:pPr marL="0" indent="0">
              <a:buNone/>
            </a:pPr>
            <a:endParaRPr lang="en-US" dirty="0"/>
          </a:p>
        </p:txBody>
      </p:sp>
      <p:graphicFrame>
        <p:nvGraphicFramePr>
          <p:cNvPr id="4" name="Table 3">
            <a:extLst>
              <a:ext uri="{FF2B5EF4-FFF2-40B4-BE49-F238E27FC236}">
                <a16:creationId xmlns:a16="http://schemas.microsoft.com/office/drawing/2014/main" id="{4C95BD32-2FC5-464E-837B-ED6E5E103327}"/>
              </a:ext>
            </a:extLst>
          </p:cNvPr>
          <p:cNvGraphicFramePr>
            <a:graphicFrameLocks noGrp="1"/>
          </p:cNvGraphicFramePr>
          <p:nvPr>
            <p:extLst>
              <p:ext uri="{D42A27DB-BD31-4B8C-83A1-F6EECF244321}">
                <p14:modId xmlns:p14="http://schemas.microsoft.com/office/powerpoint/2010/main" val="1966758431"/>
              </p:ext>
            </p:extLst>
          </p:nvPr>
        </p:nvGraphicFramePr>
        <p:xfrm>
          <a:off x="1257300" y="2624975"/>
          <a:ext cx="6629400" cy="817880"/>
        </p:xfrm>
        <a:graphic>
          <a:graphicData uri="http://schemas.openxmlformats.org/drawingml/2006/table">
            <a:tbl>
              <a:tblPr firstRow="1" bandRow="1">
                <a:tableStyleId>{073A0DAA-6AF3-43AB-8588-CEC1D06C72B9}</a:tableStyleId>
              </a:tblPr>
              <a:tblGrid>
                <a:gridCol w="1325880">
                  <a:extLst>
                    <a:ext uri="{9D8B030D-6E8A-4147-A177-3AD203B41FA5}">
                      <a16:colId xmlns:a16="http://schemas.microsoft.com/office/drawing/2014/main" val="2547457012"/>
                    </a:ext>
                  </a:extLst>
                </a:gridCol>
                <a:gridCol w="1325880">
                  <a:extLst>
                    <a:ext uri="{9D8B030D-6E8A-4147-A177-3AD203B41FA5}">
                      <a16:colId xmlns:a16="http://schemas.microsoft.com/office/drawing/2014/main" val="2081823020"/>
                    </a:ext>
                  </a:extLst>
                </a:gridCol>
                <a:gridCol w="1325880">
                  <a:extLst>
                    <a:ext uri="{9D8B030D-6E8A-4147-A177-3AD203B41FA5}">
                      <a16:colId xmlns:a16="http://schemas.microsoft.com/office/drawing/2014/main" val="474147690"/>
                    </a:ext>
                  </a:extLst>
                </a:gridCol>
                <a:gridCol w="1325880">
                  <a:extLst>
                    <a:ext uri="{9D8B030D-6E8A-4147-A177-3AD203B41FA5}">
                      <a16:colId xmlns:a16="http://schemas.microsoft.com/office/drawing/2014/main" val="1861931968"/>
                    </a:ext>
                  </a:extLst>
                </a:gridCol>
                <a:gridCol w="1325880">
                  <a:extLst>
                    <a:ext uri="{9D8B030D-6E8A-4147-A177-3AD203B41FA5}">
                      <a16:colId xmlns:a16="http://schemas.microsoft.com/office/drawing/2014/main" val="4266611783"/>
                    </a:ext>
                  </a:extLst>
                </a:gridCol>
              </a:tblGrid>
              <a:tr h="447040">
                <a:tc>
                  <a:txBody>
                    <a:bodyPr/>
                    <a:lstStyle/>
                    <a:p>
                      <a:r>
                        <a:rPr lang="en-US" dirty="0"/>
                        <a:t>Ranking</a:t>
                      </a:r>
                    </a:p>
                  </a:txBody>
                  <a:tcPr/>
                </a:tc>
                <a:tc>
                  <a:txBody>
                    <a:bodyPr/>
                    <a:lstStyle/>
                    <a:p>
                      <a:r>
                        <a:rPr lang="en-US" i="1" dirty="0"/>
                        <a:t>ABCD</a:t>
                      </a:r>
                    </a:p>
                  </a:txBody>
                  <a:tcPr/>
                </a:tc>
                <a:tc>
                  <a:txBody>
                    <a:bodyPr/>
                    <a:lstStyle/>
                    <a:p>
                      <a:r>
                        <a:rPr lang="en-US" i="1" dirty="0"/>
                        <a:t>BCAD</a:t>
                      </a:r>
                    </a:p>
                  </a:txBody>
                  <a:tcPr/>
                </a:tc>
                <a:tc>
                  <a:txBody>
                    <a:bodyPr/>
                    <a:lstStyle/>
                    <a:p>
                      <a:r>
                        <a:rPr lang="en-US" i="1" dirty="0"/>
                        <a:t>CDBA</a:t>
                      </a:r>
                    </a:p>
                  </a:txBody>
                  <a:tcPr/>
                </a:tc>
                <a:tc>
                  <a:txBody>
                    <a:bodyPr/>
                    <a:lstStyle/>
                    <a:p>
                      <a:r>
                        <a:rPr lang="en-US" i="1" dirty="0"/>
                        <a:t>DCBA</a:t>
                      </a:r>
                    </a:p>
                  </a:txBody>
                  <a:tcPr/>
                </a:tc>
                <a:extLst>
                  <a:ext uri="{0D108BD9-81ED-4DB2-BD59-A6C34878D82A}">
                    <a16:rowId xmlns:a16="http://schemas.microsoft.com/office/drawing/2014/main" val="198833857"/>
                  </a:ext>
                </a:extLst>
              </a:tr>
              <a:tr h="370840">
                <a:tc>
                  <a:txBody>
                    <a:bodyPr/>
                    <a:lstStyle/>
                    <a:p>
                      <a:r>
                        <a:rPr lang="en-US" dirty="0"/>
                        <a:t># of voters</a:t>
                      </a:r>
                    </a:p>
                  </a:txBody>
                  <a:tcPr/>
                </a:tc>
                <a:tc>
                  <a:txBody>
                    <a:bodyPr/>
                    <a:lstStyle/>
                    <a:p>
                      <a:r>
                        <a:rPr lang="en-US" dirty="0"/>
                        <a:t>2</a:t>
                      </a:r>
                    </a:p>
                  </a:txBody>
                  <a:tcPr/>
                </a:tc>
                <a:tc>
                  <a:txBody>
                    <a:bodyPr/>
                    <a:lstStyle/>
                    <a:p>
                      <a:r>
                        <a:rPr lang="en-US" dirty="0"/>
                        <a:t>49</a:t>
                      </a:r>
                    </a:p>
                  </a:txBody>
                  <a:tcPr/>
                </a:tc>
                <a:tc>
                  <a:txBody>
                    <a:bodyPr/>
                    <a:lstStyle/>
                    <a:p>
                      <a:r>
                        <a:rPr lang="en-US" dirty="0"/>
                        <a:t>48</a:t>
                      </a:r>
                    </a:p>
                  </a:txBody>
                  <a:tcPr/>
                </a:tc>
                <a:tc>
                  <a:txBody>
                    <a:bodyPr/>
                    <a:lstStyle/>
                    <a:p>
                      <a:r>
                        <a:rPr lang="en-US" dirty="0"/>
                        <a:t>1</a:t>
                      </a:r>
                    </a:p>
                  </a:txBody>
                  <a:tcPr/>
                </a:tc>
                <a:extLst>
                  <a:ext uri="{0D108BD9-81ED-4DB2-BD59-A6C34878D82A}">
                    <a16:rowId xmlns:a16="http://schemas.microsoft.com/office/drawing/2014/main" val="2645060479"/>
                  </a:ext>
                </a:extLst>
              </a:tr>
            </a:tbl>
          </a:graphicData>
        </a:graphic>
      </p:graphicFrame>
    </p:spTree>
    <p:extLst>
      <p:ext uri="{BB962C8B-B14F-4D97-AF65-F5344CB8AC3E}">
        <p14:creationId xmlns:p14="http://schemas.microsoft.com/office/powerpoint/2010/main" val="25035141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09600"/>
          </a:xfrm>
        </p:spPr>
        <p:txBody>
          <a:bodyPr>
            <a:normAutofit fontScale="90000"/>
          </a:bodyPr>
          <a:lstStyle/>
          <a:p>
            <a:r>
              <a:rPr lang="en-US" dirty="0"/>
              <a:t>True Majority Rule</a:t>
            </a:r>
          </a:p>
        </p:txBody>
      </p:sp>
      <p:sp>
        <p:nvSpPr>
          <p:cNvPr id="3" name="Content Placeholder 2"/>
          <p:cNvSpPr>
            <a:spLocks noGrp="1"/>
          </p:cNvSpPr>
          <p:nvPr>
            <p:ph idx="1"/>
          </p:nvPr>
        </p:nvSpPr>
        <p:spPr>
          <a:xfrm>
            <a:off x="457200" y="1219200"/>
            <a:ext cx="8229600" cy="5257800"/>
          </a:xfrm>
        </p:spPr>
        <p:txBody>
          <a:bodyPr>
            <a:normAutofit/>
          </a:bodyPr>
          <a:lstStyle/>
          <a:p>
            <a:pPr marL="0" indent="0">
              <a:buNone/>
            </a:pPr>
            <a:r>
              <a:rPr lang="en-US" b="1" dirty="0"/>
              <a:t>Example 6 </a:t>
            </a:r>
            <a:r>
              <a:rPr lang="en-US" dirty="0"/>
              <a:t>An election with three candidates gave the following results.</a:t>
            </a:r>
          </a:p>
          <a:p>
            <a:pPr marL="0" indent="0">
              <a:buNone/>
            </a:pPr>
            <a:endParaRPr lang="en-US" dirty="0"/>
          </a:p>
          <a:p>
            <a:pPr marL="0" indent="0">
              <a:buNone/>
            </a:pPr>
            <a:endParaRPr lang="en-US" b="1" dirty="0"/>
          </a:p>
          <a:p>
            <a:pPr marL="457200" indent="-457200">
              <a:buAutoNum type="arabicParenBoth"/>
            </a:pPr>
            <a:r>
              <a:rPr lang="en-US" dirty="0"/>
              <a:t>Was there </a:t>
            </a:r>
            <a:r>
              <a:rPr lang="en-US" b="1" dirty="0"/>
              <a:t>a </a:t>
            </a:r>
            <a:r>
              <a:rPr lang="en-US" dirty="0"/>
              <a:t>Condorcet Candidate?</a:t>
            </a:r>
          </a:p>
          <a:p>
            <a:pPr marL="457200" indent="-457200">
              <a:buAutoNum type="arabicParenBoth"/>
            </a:pPr>
            <a:r>
              <a:rPr lang="en-US" dirty="0"/>
              <a:t>If a </a:t>
            </a:r>
            <a:r>
              <a:rPr lang="en-US" dirty="0" err="1"/>
              <a:t>Borda</a:t>
            </a:r>
            <a:r>
              <a:rPr lang="en-US" dirty="0"/>
              <a:t> Count is used, who wins? Does this violate the Condorcet criterion?</a:t>
            </a:r>
          </a:p>
          <a:p>
            <a:endParaRPr lang="en-US" b="1" i="1" dirty="0"/>
          </a:p>
          <a:p>
            <a:endParaRPr lang="en-US" b="1" i="1" dirty="0"/>
          </a:p>
          <a:p>
            <a:endParaRPr lang="en-US" i="1" dirty="0"/>
          </a:p>
          <a:p>
            <a:pPr marL="0" indent="0">
              <a:buNone/>
            </a:pPr>
            <a:endParaRPr lang="en-US" dirty="0"/>
          </a:p>
        </p:txBody>
      </p:sp>
      <p:graphicFrame>
        <p:nvGraphicFramePr>
          <p:cNvPr id="4" name="Table 3">
            <a:extLst>
              <a:ext uri="{FF2B5EF4-FFF2-40B4-BE49-F238E27FC236}">
                <a16:creationId xmlns:a16="http://schemas.microsoft.com/office/drawing/2014/main" id="{4C95BD32-2FC5-464E-837B-ED6E5E103327}"/>
              </a:ext>
            </a:extLst>
          </p:cNvPr>
          <p:cNvGraphicFramePr>
            <a:graphicFrameLocks noGrp="1"/>
          </p:cNvGraphicFramePr>
          <p:nvPr>
            <p:extLst>
              <p:ext uri="{D42A27DB-BD31-4B8C-83A1-F6EECF244321}">
                <p14:modId xmlns:p14="http://schemas.microsoft.com/office/powerpoint/2010/main" val="1192588437"/>
              </p:ext>
            </p:extLst>
          </p:nvPr>
        </p:nvGraphicFramePr>
        <p:xfrm>
          <a:off x="457200" y="2057400"/>
          <a:ext cx="7429500" cy="817880"/>
        </p:xfrm>
        <a:graphic>
          <a:graphicData uri="http://schemas.openxmlformats.org/drawingml/2006/table">
            <a:tbl>
              <a:tblPr firstRow="1" bandRow="1">
                <a:tableStyleId>{073A0DAA-6AF3-43AB-8588-CEC1D06C72B9}</a:tableStyleId>
              </a:tblPr>
              <a:tblGrid>
                <a:gridCol w="1600200">
                  <a:extLst>
                    <a:ext uri="{9D8B030D-6E8A-4147-A177-3AD203B41FA5}">
                      <a16:colId xmlns:a16="http://schemas.microsoft.com/office/drawing/2014/main" val="2547457012"/>
                    </a:ext>
                  </a:extLst>
                </a:gridCol>
                <a:gridCol w="876300">
                  <a:extLst>
                    <a:ext uri="{9D8B030D-6E8A-4147-A177-3AD203B41FA5}">
                      <a16:colId xmlns:a16="http://schemas.microsoft.com/office/drawing/2014/main" val="2081823020"/>
                    </a:ext>
                  </a:extLst>
                </a:gridCol>
                <a:gridCol w="1238250">
                  <a:extLst>
                    <a:ext uri="{9D8B030D-6E8A-4147-A177-3AD203B41FA5}">
                      <a16:colId xmlns:a16="http://schemas.microsoft.com/office/drawing/2014/main" val="474147690"/>
                    </a:ext>
                  </a:extLst>
                </a:gridCol>
                <a:gridCol w="1238250">
                  <a:extLst>
                    <a:ext uri="{9D8B030D-6E8A-4147-A177-3AD203B41FA5}">
                      <a16:colId xmlns:a16="http://schemas.microsoft.com/office/drawing/2014/main" val="1861931968"/>
                    </a:ext>
                  </a:extLst>
                </a:gridCol>
                <a:gridCol w="1238250">
                  <a:extLst>
                    <a:ext uri="{9D8B030D-6E8A-4147-A177-3AD203B41FA5}">
                      <a16:colId xmlns:a16="http://schemas.microsoft.com/office/drawing/2014/main" val="4266611783"/>
                    </a:ext>
                  </a:extLst>
                </a:gridCol>
                <a:gridCol w="1238250">
                  <a:extLst>
                    <a:ext uri="{9D8B030D-6E8A-4147-A177-3AD203B41FA5}">
                      <a16:colId xmlns:a16="http://schemas.microsoft.com/office/drawing/2014/main" val="1301753483"/>
                    </a:ext>
                  </a:extLst>
                </a:gridCol>
              </a:tblGrid>
              <a:tr h="447040">
                <a:tc>
                  <a:txBody>
                    <a:bodyPr/>
                    <a:lstStyle/>
                    <a:p>
                      <a:r>
                        <a:rPr lang="en-US" dirty="0"/>
                        <a:t>Ranking</a:t>
                      </a:r>
                    </a:p>
                  </a:txBody>
                  <a:tcPr/>
                </a:tc>
                <a:tc>
                  <a:txBody>
                    <a:bodyPr/>
                    <a:lstStyle/>
                    <a:p>
                      <a:r>
                        <a:rPr lang="en-US" i="1" dirty="0"/>
                        <a:t>ABC</a:t>
                      </a:r>
                    </a:p>
                  </a:txBody>
                  <a:tcPr/>
                </a:tc>
                <a:tc>
                  <a:txBody>
                    <a:bodyPr/>
                    <a:lstStyle/>
                    <a:p>
                      <a:r>
                        <a:rPr lang="en-US" i="1" dirty="0"/>
                        <a:t>ACB</a:t>
                      </a:r>
                    </a:p>
                  </a:txBody>
                  <a:tcPr/>
                </a:tc>
                <a:tc>
                  <a:txBody>
                    <a:bodyPr/>
                    <a:lstStyle/>
                    <a:p>
                      <a:r>
                        <a:rPr lang="en-US" i="1" dirty="0"/>
                        <a:t>BAC</a:t>
                      </a:r>
                    </a:p>
                  </a:txBody>
                  <a:tcPr/>
                </a:tc>
                <a:tc>
                  <a:txBody>
                    <a:bodyPr/>
                    <a:lstStyle/>
                    <a:p>
                      <a:r>
                        <a:rPr lang="en-US" i="1" dirty="0"/>
                        <a:t>BCA</a:t>
                      </a:r>
                    </a:p>
                  </a:txBody>
                  <a:tcPr/>
                </a:tc>
                <a:tc>
                  <a:txBody>
                    <a:bodyPr/>
                    <a:lstStyle/>
                    <a:p>
                      <a:r>
                        <a:rPr lang="en-US" i="1" dirty="0"/>
                        <a:t>CAB</a:t>
                      </a:r>
                    </a:p>
                  </a:txBody>
                  <a:tcPr/>
                </a:tc>
                <a:extLst>
                  <a:ext uri="{0D108BD9-81ED-4DB2-BD59-A6C34878D82A}">
                    <a16:rowId xmlns:a16="http://schemas.microsoft.com/office/drawing/2014/main" val="198833857"/>
                  </a:ext>
                </a:extLst>
              </a:tr>
              <a:tr h="370840">
                <a:tc>
                  <a:txBody>
                    <a:bodyPr/>
                    <a:lstStyle/>
                    <a:p>
                      <a:r>
                        <a:rPr lang="en-US" dirty="0"/>
                        <a:t># of voters</a:t>
                      </a:r>
                    </a:p>
                  </a:txBody>
                  <a:tcPr/>
                </a:tc>
                <a:tc>
                  <a:txBody>
                    <a:bodyPr/>
                    <a:lstStyle/>
                    <a:p>
                      <a:r>
                        <a:rPr lang="en-US" dirty="0"/>
                        <a:t>15</a:t>
                      </a:r>
                    </a:p>
                  </a:txBody>
                  <a:tcPr/>
                </a:tc>
                <a:tc>
                  <a:txBody>
                    <a:bodyPr/>
                    <a:lstStyle/>
                    <a:p>
                      <a:r>
                        <a:rPr lang="en-US" dirty="0"/>
                        <a:t>21</a:t>
                      </a:r>
                    </a:p>
                  </a:txBody>
                  <a:tcPr/>
                </a:tc>
                <a:tc>
                  <a:txBody>
                    <a:bodyPr/>
                    <a:lstStyle/>
                    <a:p>
                      <a:r>
                        <a:rPr lang="en-US" dirty="0"/>
                        <a:t>9</a:t>
                      </a:r>
                    </a:p>
                  </a:txBody>
                  <a:tcPr/>
                </a:tc>
                <a:tc>
                  <a:txBody>
                    <a:bodyPr/>
                    <a:lstStyle/>
                    <a:p>
                      <a:r>
                        <a:rPr lang="en-US" dirty="0"/>
                        <a:t>17</a:t>
                      </a:r>
                    </a:p>
                  </a:txBody>
                  <a:tcPr/>
                </a:tc>
                <a:tc>
                  <a:txBody>
                    <a:bodyPr/>
                    <a:lstStyle/>
                    <a:p>
                      <a:r>
                        <a:rPr lang="en-US" dirty="0"/>
                        <a:t>12</a:t>
                      </a:r>
                    </a:p>
                  </a:txBody>
                  <a:tcPr/>
                </a:tc>
                <a:extLst>
                  <a:ext uri="{0D108BD9-81ED-4DB2-BD59-A6C34878D82A}">
                    <a16:rowId xmlns:a16="http://schemas.microsoft.com/office/drawing/2014/main" val="2645060479"/>
                  </a:ext>
                </a:extLst>
              </a:tr>
            </a:tbl>
          </a:graphicData>
        </a:graphic>
      </p:graphicFrame>
    </p:spTree>
    <p:extLst>
      <p:ext uri="{BB962C8B-B14F-4D97-AF65-F5344CB8AC3E}">
        <p14:creationId xmlns:p14="http://schemas.microsoft.com/office/powerpoint/2010/main" val="1566536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09600"/>
          </a:xfrm>
        </p:spPr>
        <p:txBody>
          <a:bodyPr>
            <a:normAutofit fontScale="90000"/>
          </a:bodyPr>
          <a:lstStyle/>
          <a:p>
            <a:r>
              <a:rPr lang="en-US" dirty="0"/>
              <a:t>True Majority Rule</a:t>
            </a:r>
          </a:p>
        </p:txBody>
      </p:sp>
      <p:sp>
        <p:nvSpPr>
          <p:cNvPr id="3" name="Content Placeholder 2"/>
          <p:cNvSpPr>
            <a:spLocks noGrp="1"/>
          </p:cNvSpPr>
          <p:nvPr>
            <p:ph idx="1"/>
          </p:nvPr>
        </p:nvSpPr>
        <p:spPr>
          <a:xfrm>
            <a:off x="457200" y="1219200"/>
            <a:ext cx="8229600" cy="5257800"/>
          </a:xfrm>
        </p:spPr>
        <p:txBody>
          <a:bodyPr>
            <a:normAutofit lnSpcReduction="10000"/>
          </a:bodyPr>
          <a:lstStyle/>
          <a:p>
            <a:pPr marL="0" indent="0">
              <a:buNone/>
            </a:pPr>
            <a:r>
              <a:rPr lang="en-US" b="1" dirty="0"/>
              <a:t>Example 6 </a:t>
            </a:r>
            <a:r>
              <a:rPr lang="en-US" dirty="0"/>
              <a:t>An election with three candidates gave the following results.</a:t>
            </a:r>
          </a:p>
          <a:p>
            <a:pPr marL="0" indent="0">
              <a:buNone/>
            </a:pPr>
            <a:endParaRPr lang="en-US" dirty="0"/>
          </a:p>
          <a:p>
            <a:pPr marL="0" indent="0">
              <a:buNone/>
            </a:pPr>
            <a:endParaRPr lang="en-US" b="1" dirty="0"/>
          </a:p>
          <a:p>
            <a:pPr marL="457200" indent="-457200">
              <a:buAutoNum type="arabicParenBoth"/>
            </a:pPr>
            <a:r>
              <a:rPr lang="en-US" dirty="0"/>
              <a:t>Was there </a:t>
            </a:r>
            <a:r>
              <a:rPr lang="en-US" b="1" dirty="0"/>
              <a:t>a </a:t>
            </a:r>
            <a:r>
              <a:rPr lang="en-US" dirty="0"/>
              <a:t>Condorcet Candidate?</a:t>
            </a:r>
          </a:p>
          <a:p>
            <a:pPr marL="457200" indent="-457200">
              <a:buAutoNum type="arabicParenBoth"/>
            </a:pPr>
            <a:r>
              <a:rPr lang="en-US" dirty="0"/>
              <a:t>If a </a:t>
            </a:r>
            <a:r>
              <a:rPr lang="en-US" dirty="0" err="1"/>
              <a:t>Borda</a:t>
            </a:r>
            <a:r>
              <a:rPr lang="en-US" dirty="0"/>
              <a:t> Count is used, who wins? Does this violate the Condorcet criterion?</a:t>
            </a:r>
          </a:p>
          <a:p>
            <a:pPr marL="457200" indent="-457200">
              <a:buAutoNum type="arabicParenBoth"/>
            </a:pPr>
            <a:endParaRPr lang="en-US" dirty="0"/>
          </a:p>
          <a:p>
            <a:pPr marL="0" indent="0">
              <a:buNone/>
            </a:pPr>
            <a:r>
              <a:rPr lang="en-US" b="1" dirty="0"/>
              <a:t>Solution (1) </a:t>
            </a:r>
            <a:r>
              <a:rPr lang="en-US" i="1" dirty="0"/>
              <a:t>A</a:t>
            </a:r>
            <a:r>
              <a:rPr lang="en-US" dirty="0"/>
              <a:t> is preferred to </a:t>
            </a:r>
            <a:r>
              <a:rPr lang="en-US" i="1" dirty="0"/>
              <a:t>B</a:t>
            </a:r>
            <a:r>
              <a:rPr lang="en-US" dirty="0"/>
              <a:t> by 15+21+12=48 votes, while </a:t>
            </a:r>
            <a:r>
              <a:rPr lang="en-US" i="1" dirty="0"/>
              <a:t>B</a:t>
            </a:r>
            <a:r>
              <a:rPr lang="en-US" dirty="0"/>
              <a:t> is preferred to </a:t>
            </a:r>
            <a:r>
              <a:rPr lang="en-US" i="1" dirty="0"/>
              <a:t>A</a:t>
            </a:r>
            <a:r>
              <a:rPr lang="en-US" dirty="0"/>
              <a:t> by 9+17=26 votes. So </a:t>
            </a:r>
            <a:r>
              <a:rPr lang="en-US" i="1" dirty="0"/>
              <a:t>A</a:t>
            </a:r>
            <a:r>
              <a:rPr lang="en-US" dirty="0"/>
              <a:t> wins when compared to </a:t>
            </a:r>
            <a:r>
              <a:rPr lang="en-US" i="1" dirty="0"/>
              <a:t>B</a:t>
            </a:r>
            <a:r>
              <a:rPr lang="en-US" dirty="0"/>
              <a:t>. Similarly, </a:t>
            </a:r>
            <a:r>
              <a:rPr lang="en-US" i="1" dirty="0"/>
              <a:t>A</a:t>
            </a:r>
            <a:r>
              <a:rPr lang="en-US" dirty="0"/>
              <a:t> is preferred to </a:t>
            </a:r>
            <a:r>
              <a:rPr lang="en-US" i="1" dirty="0"/>
              <a:t>C</a:t>
            </a:r>
            <a:r>
              <a:rPr lang="en-US" dirty="0"/>
              <a:t> by 15+21+9=45  votes, while </a:t>
            </a:r>
            <a:r>
              <a:rPr lang="en-US" i="1" dirty="0"/>
              <a:t>C</a:t>
            </a:r>
            <a:r>
              <a:rPr lang="en-US" dirty="0"/>
              <a:t> is preferred to </a:t>
            </a:r>
            <a:r>
              <a:rPr lang="en-US" i="1" dirty="0"/>
              <a:t>A</a:t>
            </a:r>
            <a:r>
              <a:rPr lang="en-US" dirty="0"/>
              <a:t> by 17+12=29 votes, so </a:t>
            </a:r>
            <a:r>
              <a:rPr lang="en-US" i="1" dirty="0"/>
              <a:t>A</a:t>
            </a:r>
            <a:r>
              <a:rPr lang="en-US" dirty="0"/>
              <a:t> wins when compared to </a:t>
            </a:r>
            <a:r>
              <a:rPr lang="en-US" i="1" dirty="0"/>
              <a:t>C.</a:t>
            </a:r>
            <a:r>
              <a:rPr lang="en-US" dirty="0"/>
              <a:t> Therefore </a:t>
            </a:r>
            <a:r>
              <a:rPr lang="en-US" i="1" dirty="0"/>
              <a:t>A </a:t>
            </a:r>
            <a:r>
              <a:rPr lang="en-US" dirty="0"/>
              <a:t>is a Condorcet Candidate and wins the election.</a:t>
            </a:r>
            <a:endParaRPr lang="en-US" b="1" dirty="0"/>
          </a:p>
          <a:p>
            <a:endParaRPr lang="en-US" b="1" i="1" dirty="0"/>
          </a:p>
          <a:p>
            <a:endParaRPr lang="en-US" b="1" i="1" dirty="0"/>
          </a:p>
          <a:p>
            <a:endParaRPr lang="en-US" i="1" dirty="0"/>
          </a:p>
          <a:p>
            <a:pPr marL="0" indent="0">
              <a:buNone/>
            </a:pPr>
            <a:endParaRPr lang="en-US" dirty="0"/>
          </a:p>
        </p:txBody>
      </p:sp>
      <p:graphicFrame>
        <p:nvGraphicFramePr>
          <p:cNvPr id="4" name="Table 3">
            <a:extLst>
              <a:ext uri="{FF2B5EF4-FFF2-40B4-BE49-F238E27FC236}">
                <a16:creationId xmlns:a16="http://schemas.microsoft.com/office/drawing/2014/main" id="{4C95BD32-2FC5-464E-837B-ED6E5E103327}"/>
              </a:ext>
            </a:extLst>
          </p:cNvPr>
          <p:cNvGraphicFramePr>
            <a:graphicFrameLocks noGrp="1"/>
          </p:cNvGraphicFramePr>
          <p:nvPr/>
        </p:nvGraphicFramePr>
        <p:xfrm>
          <a:off x="457200" y="2057400"/>
          <a:ext cx="7429500" cy="817880"/>
        </p:xfrm>
        <a:graphic>
          <a:graphicData uri="http://schemas.openxmlformats.org/drawingml/2006/table">
            <a:tbl>
              <a:tblPr firstRow="1" bandRow="1">
                <a:tableStyleId>{073A0DAA-6AF3-43AB-8588-CEC1D06C72B9}</a:tableStyleId>
              </a:tblPr>
              <a:tblGrid>
                <a:gridCol w="1600200">
                  <a:extLst>
                    <a:ext uri="{9D8B030D-6E8A-4147-A177-3AD203B41FA5}">
                      <a16:colId xmlns:a16="http://schemas.microsoft.com/office/drawing/2014/main" val="2547457012"/>
                    </a:ext>
                  </a:extLst>
                </a:gridCol>
                <a:gridCol w="876300">
                  <a:extLst>
                    <a:ext uri="{9D8B030D-6E8A-4147-A177-3AD203B41FA5}">
                      <a16:colId xmlns:a16="http://schemas.microsoft.com/office/drawing/2014/main" val="2081823020"/>
                    </a:ext>
                  </a:extLst>
                </a:gridCol>
                <a:gridCol w="1238250">
                  <a:extLst>
                    <a:ext uri="{9D8B030D-6E8A-4147-A177-3AD203B41FA5}">
                      <a16:colId xmlns:a16="http://schemas.microsoft.com/office/drawing/2014/main" val="474147690"/>
                    </a:ext>
                  </a:extLst>
                </a:gridCol>
                <a:gridCol w="1238250">
                  <a:extLst>
                    <a:ext uri="{9D8B030D-6E8A-4147-A177-3AD203B41FA5}">
                      <a16:colId xmlns:a16="http://schemas.microsoft.com/office/drawing/2014/main" val="1861931968"/>
                    </a:ext>
                  </a:extLst>
                </a:gridCol>
                <a:gridCol w="1238250">
                  <a:extLst>
                    <a:ext uri="{9D8B030D-6E8A-4147-A177-3AD203B41FA5}">
                      <a16:colId xmlns:a16="http://schemas.microsoft.com/office/drawing/2014/main" val="4266611783"/>
                    </a:ext>
                  </a:extLst>
                </a:gridCol>
                <a:gridCol w="1238250">
                  <a:extLst>
                    <a:ext uri="{9D8B030D-6E8A-4147-A177-3AD203B41FA5}">
                      <a16:colId xmlns:a16="http://schemas.microsoft.com/office/drawing/2014/main" val="1301753483"/>
                    </a:ext>
                  </a:extLst>
                </a:gridCol>
              </a:tblGrid>
              <a:tr h="447040">
                <a:tc>
                  <a:txBody>
                    <a:bodyPr/>
                    <a:lstStyle/>
                    <a:p>
                      <a:r>
                        <a:rPr lang="en-US" dirty="0"/>
                        <a:t>Ranking</a:t>
                      </a:r>
                    </a:p>
                  </a:txBody>
                  <a:tcPr/>
                </a:tc>
                <a:tc>
                  <a:txBody>
                    <a:bodyPr/>
                    <a:lstStyle/>
                    <a:p>
                      <a:r>
                        <a:rPr lang="en-US" i="1" dirty="0"/>
                        <a:t>ABC</a:t>
                      </a:r>
                    </a:p>
                  </a:txBody>
                  <a:tcPr/>
                </a:tc>
                <a:tc>
                  <a:txBody>
                    <a:bodyPr/>
                    <a:lstStyle/>
                    <a:p>
                      <a:r>
                        <a:rPr lang="en-US" i="1" dirty="0"/>
                        <a:t>ACB</a:t>
                      </a:r>
                    </a:p>
                  </a:txBody>
                  <a:tcPr/>
                </a:tc>
                <a:tc>
                  <a:txBody>
                    <a:bodyPr/>
                    <a:lstStyle/>
                    <a:p>
                      <a:r>
                        <a:rPr lang="en-US" i="1" dirty="0"/>
                        <a:t>BAC</a:t>
                      </a:r>
                    </a:p>
                  </a:txBody>
                  <a:tcPr/>
                </a:tc>
                <a:tc>
                  <a:txBody>
                    <a:bodyPr/>
                    <a:lstStyle/>
                    <a:p>
                      <a:r>
                        <a:rPr lang="en-US" i="1" dirty="0"/>
                        <a:t>BCA</a:t>
                      </a:r>
                    </a:p>
                  </a:txBody>
                  <a:tcPr/>
                </a:tc>
                <a:tc>
                  <a:txBody>
                    <a:bodyPr/>
                    <a:lstStyle/>
                    <a:p>
                      <a:r>
                        <a:rPr lang="en-US" i="1" dirty="0"/>
                        <a:t>CAB</a:t>
                      </a:r>
                    </a:p>
                  </a:txBody>
                  <a:tcPr/>
                </a:tc>
                <a:extLst>
                  <a:ext uri="{0D108BD9-81ED-4DB2-BD59-A6C34878D82A}">
                    <a16:rowId xmlns:a16="http://schemas.microsoft.com/office/drawing/2014/main" val="198833857"/>
                  </a:ext>
                </a:extLst>
              </a:tr>
              <a:tr h="370840">
                <a:tc>
                  <a:txBody>
                    <a:bodyPr/>
                    <a:lstStyle/>
                    <a:p>
                      <a:r>
                        <a:rPr lang="en-US" dirty="0"/>
                        <a:t># of voters</a:t>
                      </a:r>
                    </a:p>
                  </a:txBody>
                  <a:tcPr/>
                </a:tc>
                <a:tc>
                  <a:txBody>
                    <a:bodyPr/>
                    <a:lstStyle/>
                    <a:p>
                      <a:r>
                        <a:rPr lang="en-US" dirty="0"/>
                        <a:t>15</a:t>
                      </a:r>
                    </a:p>
                  </a:txBody>
                  <a:tcPr/>
                </a:tc>
                <a:tc>
                  <a:txBody>
                    <a:bodyPr/>
                    <a:lstStyle/>
                    <a:p>
                      <a:r>
                        <a:rPr lang="en-US" dirty="0"/>
                        <a:t>21</a:t>
                      </a:r>
                    </a:p>
                  </a:txBody>
                  <a:tcPr/>
                </a:tc>
                <a:tc>
                  <a:txBody>
                    <a:bodyPr/>
                    <a:lstStyle/>
                    <a:p>
                      <a:r>
                        <a:rPr lang="en-US" dirty="0"/>
                        <a:t>9</a:t>
                      </a:r>
                    </a:p>
                  </a:txBody>
                  <a:tcPr/>
                </a:tc>
                <a:tc>
                  <a:txBody>
                    <a:bodyPr/>
                    <a:lstStyle/>
                    <a:p>
                      <a:r>
                        <a:rPr lang="en-US" dirty="0"/>
                        <a:t>17</a:t>
                      </a:r>
                    </a:p>
                  </a:txBody>
                  <a:tcPr/>
                </a:tc>
                <a:tc>
                  <a:txBody>
                    <a:bodyPr/>
                    <a:lstStyle/>
                    <a:p>
                      <a:r>
                        <a:rPr lang="en-US" dirty="0"/>
                        <a:t>12</a:t>
                      </a:r>
                    </a:p>
                  </a:txBody>
                  <a:tcPr/>
                </a:tc>
                <a:extLst>
                  <a:ext uri="{0D108BD9-81ED-4DB2-BD59-A6C34878D82A}">
                    <a16:rowId xmlns:a16="http://schemas.microsoft.com/office/drawing/2014/main" val="2645060479"/>
                  </a:ext>
                </a:extLst>
              </a:tr>
            </a:tbl>
          </a:graphicData>
        </a:graphic>
      </p:graphicFrame>
    </p:spTree>
    <p:extLst>
      <p:ext uri="{BB962C8B-B14F-4D97-AF65-F5344CB8AC3E}">
        <p14:creationId xmlns:p14="http://schemas.microsoft.com/office/powerpoint/2010/main" val="16743954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09600"/>
          </a:xfrm>
        </p:spPr>
        <p:txBody>
          <a:bodyPr>
            <a:normAutofit fontScale="90000"/>
          </a:bodyPr>
          <a:lstStyle/>
          <a:p>
            <a:r>
              <a:rPr lang="en-US" dirty="0"/>
              <a:t>True Majority Rule</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219200"/>
                <a:ext cx="8229600" cy="5257800"/>
              </a:xfrm>
            </p:spPr>
            <p:txBody>
              <a:bodyPr>
                <a:normAutofit fontScale="92500" lnSpcReduction="20000"/>
              </a:bodyPr>
              <a:lstStyle/>
              <a:p>
                <a:pPr marL="0" indent="0">
                  <a:buNone/>
                </a:pPr>
                <a:r>
                  <a:rPr lang="en-US" b="1" dirty="0"/>
                  <a:t>Example 6 </a:t>
                </a:r>
                <a:r>
                  <a:rPr lang="en-US" dirty="0"/>
                  <a:t>An election with three candidates gave the following results.</a:t>
                </a:r>
              </a:p>
              <a:p>
                <a:pPr marL="0" indent="0">
                  <a:buNone/>
                </a:pPr>
                <a:endParaRPr lang="en-US" dirty="0"/>
              </a:p>
              <a:p>
                <a:pPr marL="0" indent="0">
                  <a:buNone/>
                </a:pPr>
                <a:endParaRPr lang="en-US" b="1" dirty="0"/>
              </a:p>
              <a:p>
                <a:pPr marL="0" indent="0">
                  <a:buNone/>
                </a:pPr>
                <a:endParaRPr lang="en-US" b="1" dirty="0"/>
              </a:p>
              <a:p>
                <a:pPr marL="0" indent="0">
                  <a:buNone/>
                </a:pPr>
                <a:endParaRPr lang="en-US" b="1" dirty="0"/>
              </a:p>
              <a:p>
                <a:pPr marL="457200" indent="-457200">
                  <a:buAutoNum type="arabicParenBoth"/>
                </a:pPr>
                <a:r>
                  <a:rPr lang="en-US" dirty="0"/>
                  <a:t>Was there </a:t>
                </a:r>
                <a:r>
                  <a:rPr lang="en-US" b="1" dirty="0"/>
                  <a:t>a </a:t>
                </a:r>
                <a:r>
                  <a:rPr lang="en-US" dirty="0"/>
                  <a:t>Condorcet Candidate?</a:t>
                </a:r>
              </a:p>
              <a:p>
                <a:pPr marL="457200" indent="-457200">
                  <a:buAutoNum type="arabicParenBoth"/>
                </a:pPr>
                <a:r>
                  <a:rPr lang="en-US" dirty="0"/>
                  <a:t>If a </a:t>
                </a:r>
                <a:r>
                  <a:rPr lang="en-US" dirty="0" err="1"/>
                  <a:t>Borda</a:t>
                </a:r>
                <a:r>
                  <a:rPr lang="en-US" dirty="0"/>
                  <a:t> Count is used, who wins? Does this violate the Condorcet criterion?</a:t>
                </a:r>
              </a:p>
              <a:p>
                <a:pPr marL="0" indent="0">
                  <a:buNone/>
                </a:pPr>
                <a:r>
                  <a:rPr lang="en-US" b="1" dirty="0"/>
                  <a:t>Solution (2) </a:t>
                </a:r>
                <a:r>
                  <a:rPr lang="en-US" dirty="0"/>
                  <a:t>15</a:t>
                </a:r>
                <a:r>
                  <a:rPr lang="en-US" b="1" dirty="0"/>
                  <a:t> v</a:t>
                </a:r>
                <a:r>
                  <a:rPr lang="en-US" dirty="0"/>
                  <a:t>oters voted the rank of </a:t>
                </a:r>
                <a:r>
                  <a:rPr lang="en-US" i="1" dirty="0"/>
                  <a:t>ABC</a:t>
                </a:r>
                <a:r>
                  <a:rPr lang="en-US" dirty="0"/>
                  <a:t> gives </a:t>
                </a:r>
                <a:r>
                  <a:rPr lang="en-US" i="1" dirty="0"/>
                  <a:t>A</a:t>
                </a:r>
                <a:r>
                  <a:rPr lang="en-US" dirty="0"/>
                  <a:t> three point, B two points, and </a:t>
                </a:r>
                <a:r>
                  <a:rPr lang="en-US" i="1" dirty="0"/>
                  <a:t>C</a:t>
                </a:r>
                <a:r>
                  <a:rPr lang="en-US" dirty="0"/>
                  <a:t> one point, with the number of voters counted, </a:t>
                </a:r>
              </a:p>
              <a:p>
                <a:pPr marL="0" indent="0">
                  <a:buNone/>
                </a:pPr>
                <a:r>
                  <a:rPr lang="en-US" dirty="0"/>
                  <a:t>Candidate A won </a:t>
                </a:r>
                <a14:m>
                  <m:oMath xmlns:m="http://schemas.openxmlformats.org/officeDocument/2006/math">
                    <m:r>
                      <a:rPr lang="en-US" b="0" i="1" smtClean="0">
                        <a:latin typeface="Cambria Math" panose="02040503050406030204" pitchFamily="18" charset="0"/>
                      </a:rPr>
                      <m:t>3</m:t>
                    </m:r>
                    <m:r>
                      <a:rPr lang="en-US" b="0" i="1" smtClean="0">
                        <a:latin typeface="Cambria Math" panose="02040503050406030204" pitchFamily="18" charset="0"/>
                        <a:ea typeface="Cambria Math" panose="02040503050406030204" pitchFamily="18" charset="0"/>
                      </a:rPr>
                      <m:t>×15=45</m:t>
                    </m:r>
                  </m:oMath>
                </a14:m>
                <a:r>
                  <a:rPr lang="en-US" dirty="0"/>
                  <a:t> points;</a:t>
                </a:r>
              </a:p>
              <a:p>
                <a:pPr marL="0" indent="0">
                  <a:buNone/>
                </a:pPr>
                <a:r>
                  <a:rPr lang="en-US" dirty="0"/>
                  <a:t>Candidate B won </a:t>
                </a:r>
                <a14:m>
                  <m:oMath xmlns:m="http://schemas.openxmlformats.org/officeDocument/2006/math">
                    <m:r>
                      <a:rPr lang="en-US" i="1" dirty="0" smtClean="0">
                        <a:latin typeface="Cambria Math" panose="02040503050406030204" pitchFamily="18" charset="0"/>
                      </a:rPr>
                      <m:t>2</m:t>
                    </m:r>
                    <m:r>
                      <a:rPr lang="en-US" i="1">
                        <a:latin typeface="Cambria Math" panose="02040503050406030204" pitchFamily="18" charset="0"/>
                        <a:ea typeface="Cambria Math" panose="02040503050406030204" pitchFamily="18" charset="0"/>
                      </a:rPr>
                      <m:t>×15=</m:t>
                    </m:r>
                    <m:r>
                      <a:rPr lang="en-US" b="0" i="1" smtClean="0">
                        <a:latin typeface="Cambria Math" panose="02040503050406030204" pitchFamily="18" charset="0"/>
                        <a:ea typeface="Cambria Math" panose="02040503050406030204" pitchFamily="18" charset="0"/>
                      </a:rPr>
                      <m:t>30</m:t>
                    </m:r>
                  </m:oMath>
                </a14:m>
                <a:r>
                  <a:rPr lang="en-US" dirty="0"/>
                  <a:t> points;</a:t>
                </a:r>
              </a:p>
              <a:p>
                <a:pPr marL="0" indent="0">
                  <a:buNone/>
                </a:pPr>
                <a:r>
                  <a:rPr lang="en-US" dirty="0"/>
                  <a:t>Candidate C won </a:t>
                </a:r>
                <a14:m>
                  <m:oMath xmlns:m="http://schemas.openxmlformats.org/officeDocument/2006/math">
                    <m:r>
                      <a:rPr lang="en-US" i="1" dirty="0" smtClean="0">
                        <a:latin typeface="Cambria Math" panose="02040503050406030204" pitchFamily="18" charset="0"/>
                      </a:rPr>
                      <m:t>1</m:t>
                    </m:r>
                    <m:r>
                      <a:rPr lang="en-US" i="1">
                        <a:latin typeface="Cambria Math" panose="02040503050406030204" pitchFamily="18" charset="0"/>
                        <a:ea typeface="Cambria Math" panose="02040503050406030204" pitchFamily="18" charset="0"/>
                      </a:rPr>
                      <m:t>×15=</m:t>
                    </m:r>
                    <m:r>
                      <a:rPr lang="en-US" b="0" i="1" smtClean="0">
                        <a:latin typeface="Cambria Math" panose="02040503050406030204" pitchFamily="18" charset="0"/>
                        <a:ea typeface="Cambria Math" panose="02040503050406030204" pitchFamily="18" charset="0"/>
                      </a:rPr>
                      <m:t>1</m:t>
                    </m:r>
                    <m:r>
                      <a:rPr lang="en-US" i="1">
                        <a:latin typeface="Cambria Math" panose="02040503050406030204" pitchFamily="18" charset="0"/>
                        <a:ea typeface="Cambria Math" panose="02040503050406030204" pitchFamily="18" charset="0"/>
                      </a:rPr>
                      <m:t>5</m:t>
                    </m:r>
                  </m:oMath>
                </a14:m>
                <a:r>
                  <a:rPr lang="en-US" dirty="0"/>
                  <a:t> point</a:t>
                </a:r>
                <a:endParaRPr lang="en-US" b="1" dirty="0"/>
              </a:p>
              <a:p>
                <a:endParaRPr lang="en-US" b="1" i="1" dirty="0"/>
              </a:p>
              <a:p>
                <a:endParaRPr lang="en-US" b="1" i="1" dirty="0"/>
              </a:p>
              <a:p>
                <a:endParaRPr lang="en-US" i="1" dirty="0"/>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219200"/>
                <a:ext cx="8229600" cy="5257800"/>
              </a:xfrm>
              <a:blipFill>
                <a:blip r:embed="rId2"/>
                <a:stretch>
                  <a:fillRect l="-1080" t="-2174"/>
                </a:stretch>
              </a:blipFill>
            </p:spPr>
            <p:txBody>
              <a:bodyPr/>
              <a:lstStyle/>
              <a:p>
                <a:r>
                  <a:rPr lang="en-US">
                    <a:noFill/>
                  </a:rPr>
                  <a:t> </a:t>
                </a:r>
              </a:p>
            </p:txBody>
          </p:sp>
        </mc:Fallback>
      </mc:AlternateContent>
      <p:graphicFrame>
        <p:nvGraphicFramePr>
          <p:cNvPr id="4" name="Table 3">
            <a:extLst>
              <a:ext uri="{FF2B5EF4-FFF2-40B4-BE49-F238E27FC236}">
                <a16:creationId xmlns:a16="http://schemas.microsoft.com/office/drawing/2014/main" id="{4C95BD32-2FC5-464E-837B-ED6E5E103327}"/>
              </a:ext>
            </a:extLst>
          </p:cNvPr>
          <p:cNvGraphicFramePr>
            <a:graphicFrameLocks noGrp="1"/>
          </p:cNvGraphicFramePr>
          <p:nvPr>
            <p:extLst>
              <p:ext uri="{D42A27DB-BD31-4B8C-83A1-F6EECF244321}">
                <p14:modId xmlns:p14="http://schemas.microsoft.com/office/powerpoint/2010/main" val="1279725024"/>
              </p:ext>
            </p:extLst>
          </p:nvPr>
        </p:nvGraphicFramePr>
        <p:xfrm>
          <a:off x="1524000" y="1600200"/>
          <a:ext cx="7429500" cy="817880"/>
        </p:xfrm>
        <a:graphic>
          <a:graphicData uri="http://schemas.openxmlformats.org/drawingml/2006/table">
            <a:tbl>
              <a:tblPr firstRow="1" bandRow="1">
                <a:tableStyleId>{073A0DAA-6AF3-43AB-8588-CEC1D06C72B9}</a:tableStyleId>
              </a:tblPr>
              <a:tblGrid>
                <a:gridCol w="1600200">
                  <a:extLst>
                    <a:ext uri="{9D8B030D-6E8A-4147-A177-3AD203B41FA5}">
                      <a16:colId xmlns:a16="http://schemas.microsoft.com/office/drawing/2014/main" val="2547457012"/>
                    </a:ext>
                  </a:extLst>
                </a:gridCol>
                <a:gridCol w="876300">
                  <a:extLst>
                    <a:ext uri="{9D8B030D-6E8A-4147-A177-3AD203B41FA5}">
                      <a16:colId xmlns:a16="http://schemas.microsoft.com/office/drawing/2014/main" val="2081823020"/>
                    </a:ext>
                  </a:extLst>
                </a:gridCol>
                <a:gridCol w="1238250">
                  <a:extLst>
                    <a:ext uri="{9D8B030D-6E8A-4147-A177-3AD203B41FA5}">
                      <a16:colId xmlns:a16="http://schemas.microsoft.com/office/drawing/2014/main" val="474147690"/>
                    </a:ext>
                  </a:extLst>
                </a:gridCol>
                <a:gridCol w="1238250">
                  <a:extLst>
                    <a:ext uri="{9D8B030D-6E8A-4147-A177-3AD203B41FA5}">
                      <a16:colId xmlns:a16="http://schemas.microsoft.com/office/drawing/2014/main" val="1861931968"/>
                    </a:ext>
                  </a:extLst>
                </a:gridCol>
                <a:gridCol w="1238250">
                  <a:extLst>
                    <a:ext uri="{9D8B030D-6E8A-4147-A177-3AD203B41FA5}">
                      <a16:colId xmlns:a16="http://schemas.microsoft.com/office/drawing/2014/main" val="4266611783"/>
                    </a:ext>
                  </a:extLst>
                </a:gridCol>
                <a:gridCol w="1238250">
                  <a:extLst>
                    <a:ext uri="{9D8B030D-6E8A-4147-A177-3AD203B41FA5}">
                      <a16:colId xmlns:a16="http://schemas.microsoft.com/office/drawing/2014/main" val="1301753483"/>
                    </a:ext>
                  </a:extLst>
                </a:gridCol>
              </a:tblGrid>
              <a:tr h="447040">
                <a:tc>
                  <a:txBody>
                    <a:bodyPr/>
                    <a:lstStyle/>
                    <a:p>
                      <a:r>
                        <a:rPr lang="en-US" dirty="0"/>
                        <a:t>Ranking</a:t>
                      </a:r>
                    </a:p>
                  </a:txBody>
                  <a:tcPr/>
                </a:tc>
                <a:tc>
                  <a:txBody>
                    <a:bodyPr/>
                    <a:lstStyle/>
                    <a:p>
                      <a:r>
                        <a:rPr lang="en-US" i="1" dirty="0"/>
                        <a:t>ABC</a:t>
                      </a:r>
                    </a:p>
                  </a:txBody>
                  <a:tcPr/>
                </a:tc>
                <a:tc>
                  <a:txBody>
                    <a:bodyPr/>
                    <a:lstStyle/>
                    <a:p>
                      <a:r>
                        <a:rPr lang="en-US" i="1" dirty="0"/>
                        <a:t>ACB</a:t>
                      </a:r>
                    </a:p>
                  </a:txBody>
                  <a:tcPr/>
                </a:tc>
                <a:tc>
                  <a:txBody>
                    <a:bodyPr/>
                    <a:lstStyle/>
                    <a:p>
                      <a:r>
                        <a:rPr lang="en-US" i="1" dirty="0"/>
                        <a:t>BAC</a:t>
                      </a:r>
                    </a:p>
                  </a:txBody>
                  <a:tcPr/>
                </a:tc>
                <a:tc>
                  <a:txBody>
                    <a:bodyPr/>
                    <a:lstStyle/>
                    <a:p>
                      <a:r>
                        <a:rPr lang="en-US" i="1" dirty="0"/>
                        <a:t>BCA</a:t>
                      </a:r>
                    </a:p>
                  </a:txBody>
                  <a:tcPr/>
                </a:tc>
                <a:tc>
                  <a:txBody>
                    <a:bodyPr/>
                    <a:lstStyle/>
                    <a:p>
                      <a:r>
                        <a:rPr lang="en-US" i="1" dirty="0"/>
                        <a:t>CAB</a:t>
                      </a:r>
                    </a:p>
                  </a:txBody>
                  <a:tcPr/>
                </a:tc>
                <a:extLst>
                  <a:ext uri="{0D108BD9-81ED-4DB2-BD59-A6C34878D82A}">
                    <a16:rowId xmlns:a16="http://schemas.microsoft.com/office/drawing/2014/main" val="198833857"/>
                  </a:ext>
                </a:extLst>
              </a:tr>
              <a:tr h="370840">
                <a:tc>
                  <a:txBody>
                    <a:bodyPr/>
                    <a:lstStyle/>
                    <a:p>
                      <a:r>
                        <a:rPr lang="en-US" dirty="0"/>
                        <a:t># of voters</a:t>
                      </a:r>
                    </a:p>
                  </a:txBody>
                  <a:tcPr/>
                </a:tc>
                <a:tc>
                  <a:txBody>
                    <a:bodyPr/>
                    <a:lstStyle/>
                    <a:p>
                      <a:r>
                        <a:rPr lang="en-US" dirty="0"/>
                        <a:t>15</a:t>
                      </a:r>
                    </a:p>
                  </a:txBody>
                  <a:tcPr/>
                </a:tc>
                <a:tc>
                  <a:txBody>
                    <a:bodyPr/>
                    <a:lstStyle/>
                    <a:p>
                      <a:r>
                        <a:rPr lang="en-US" dirty="0"/>
                        <a:t>21</a:t>
                      </a:r>
                    </a:p>
                  </a:txBody>
                  <a:tcPr/>
                </a:tc>
                <a:tc>
                  <a:txBody>
                    <a:bodyPr/>
                    <a:lstStyle/>
                    <a:p>
                      <a:r>
                        <a:rPr lang="en-US" dirty="0"/>
                        <a:t>9</a:t>
                      </a:r>
                    </a:p>
                  </a:txBody>
                  <a:tcPr/>
                </a:tc>
                <a:tc>
                  <a:txBody>
                    <a:bodyPr/>
                    <a:lstStyle/>
                    <a:p>
                      <a:r>
                        <a:rPr lang="en-US" dirty="0"/>
                        <a:t>17</a:t>
                      </a:r>
                    </a:p>
                  </a:txBody>
                  <a:tcPr/>
                </a:tc>
                <a:tc>
                  <a:txBody>
                    <a:bodyPr/>
                    <a:lstStyle/>
                    <a:p>
                      <a:r>
                        <a:rPr lang="en-US" dirty="0"/>
                        <a:t>12</a:t>
                      </a:r>
                    </a:p>
                  </a:txBody>
                  <a:tcPr/>
                </a:tc>
                <a:extLst>
                  <a:ext uri="{0D108BD9-81ED-4DB2-BD59-A6C34878D82A}">
                    <a16:rowId xmlns:a16="http://schemas.microsoft.com/office/drawing/2014/main" val="2645060479"/>
                  </a:ext>
                </a:extLst>
              </a:tr>
            </a:tbl>
          </a:graphicData>
        </a:graphic>
      </p:graphicFrame>
    </p:spTree>
    <p:extLst>
      <p:ext uri="{BB962C8B-B14F-4D97-AF65-F5344CB8AC3E}">
        <p14:creationId xmlns:p14="http://schemas.microsoft.com/office/powerpoint/2010/main" val="23546089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09600"/>
          </a:xfrm>
        </p:spPr>
        <p:txBody>
          <a:bodyPr>
            <a:normAutofit fontScale="90000"/>
          </a:bodyPr>
          <a:lstStyle/>
          <a:p>
            <a:r>
              <a:rPr lang="en-US" dirty="0"/>
              <a:t>True Majority Rule</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219200"/>
                <a:ext cx="8229600" cy="5257800"/>
              </a:xfrm>
            </p:spPr>
            <p:txBody>
              <a:bodyPr>
                <a:normAutofit fontScale="85000" lnSpcReduction="10000"/>
              </a:bodyPr>
              <a:lstStyle/>
              <a:p>
                <a:pPr marL="0" indent="0">
                  <a:buNone/>
                </a:pPr>
                <a:r>
                  <a:rPr lang="en-US" b="1" dirty="0"/>
                  <a:t>Example 6 </a:t>
                </a:r>
                <a:r>
                  <a:rPr lang="en-US" dirty="0"/>
                  <a:t>An election with three candidates gave the following results.</a:t>
                </a:r>
              </a:p>
              <a:p>
                <a:pPr marL="0" indent="0">
                  <a:buNone/>
                </a:pPr>
                <a:endParaRPr lang="en-US" dirty="0"/>
              </a:p>
              <a:p>
                <a:pPr marL="0" indent="0">
                  <a:buNone/>
                </a:pPr>
                <a:endParaRPr lang="en-US" b="1" dirty="0"/>
              </a:p>
              <a:p>
                <a:pPr marL="0" indent="0">
                  <a:buNone/>
                </a:pPr>
                <a:endParaRPr lang="en-US" b="1" dirty="0"/>
              </a:p>
              <a:p>
                <a:pPr marL="0" indent="0">
                  <a:buNone/>
                </a:pPr>
                <a:endParaRPr lang="en-US" b="1" dirty="0"/>
              </a:p>
              <a:p>
                <a:pPr marL="0" indent="0">
                  <a:buNone/>
                </a:pPr>
                <a:endParaRPr lang="en-US" b="1" dirty="0"/>
              </a:p>
              <a:p>
                <a:pPr marL="457200" indent="-457200">
                  <a:buAutoNum type="arabicParenBoth"/>
                </a:pPr>
                <a:r>
                  <a:rPr lang="en-US" dirty="0"/>
                  <a:t>Was there </a:t>
                </a:r>
                <a:r>
                  <a:rPr lang="en-US" b="1" dirty="0"/>
                  <a:t>a </a:t>
                </a:r>
                <a:r>
                  <a:rPr lang="en-US" dirty="0"/>
                  <a:t>Condorcet Candidate?</a:t>
                </a:r>
              </a:p>
              <a:p>
                <a:pPr marL="457200" indent="-457200">
                  <a:buAutoNum type="arabicParenBoth"/>
                </a:pPr>
                <a:r>
                  <a:rPr lang="en-US" dirty="0"/>
                  <a:t>If a </a:t>
                </a:r>
                <a:r>
                  <a:rPr lang="en-US" dirty="0" err="1"/>
                  <a:t>Borda</a:t>
                </a:r>
                <a:r>
                  <a:rPr lang="en-US" dirty="0"/>
                  <a:t> Count is used, who wins? Does this violate the Condorcet criterion?</a:t>
                </a:r>
              </a:p>
              <a:p>
                <a:pPr marL="0" indent="0">
                  <a:buNone/>
                </a:pPr>
                <a:r>
                  <a:rPr lang="en-US" b="1" dirty="0"/>
                  <a:t>Solution (2) Continued 21 v</a:t>
                </a:r>
                <a:r>
                  <a:rPr lang="en-US" dirty="0"/>
                  <a:t>oters voted the rank of </a:t>
                </a:r>
                <a:r>
                  <a:rPr lang="en-US" i="1" dirty="0"/>
                  <a:t>ACB</a:t>
                </a:r>
                <a:r>
                  <a:rPr lang="en-US" dirty="0"/>
                  <a:t> gives </a:t>
                </a:r>
                <a:r>
                  <a:rPr lang="en-US" i="1" dirty="0"/>
                  <a:t>A</a:t>
                </a:r>
                <a:r>
                  <a:rPr lang="en-US" dirty="0"/>
                  <a:t> three point, C two points, and B one point, with the number of voters counted, </a:t>
                </a:r>
              </a:p>
              <a:p>
                <a:pPr marL="0" indent="0">
                  <a:buNone/>
                </a:pPr>
                <a:r>
                  <a:rPr lang="en-US" dirty="0"/>
                  <a:t>Candidate A won </a:t>
                </a:r>
                <a14:m>
                  <m:oMath xmlns:m="http://schemas.openxmlformats.org/officeDocument/2006/math">
                    <m:r>
                      <a:rPr lang="en-US" b="0" i="1" smtClean="0">
                        <a:latin typeface="Cambria Math" panose="02040503050406030204" pitchFamily="18" charset="0"/>
                      </a:rPr>
                      <m:t>3</m:t>
                    </m:r>
                    <m:r>
                      <a:rPr lang="en-US" b="0" i="1" smtClean="0">
                        <a:latin typeface="Cambria Math" panose="02040503050406030204" pitchFamily="18" charset="0"/>
                        <a:ea typeface="Cambria Math" panose="02040503050406030204" pitchFamily="18" charset="0"/>
                      </a:rPr>
                      <m:t>×21=63</m:t>
                    </m:r>
                  </m:oMath>
                </a14:m>
                <a:r>
                  <a:rPr lang="en-US" dirty="0"/>
                  <a:t> points;</a:t>
                </a:r>
              </a:p>
              <a:p>
                <a:pPr marL="0" indent="0">
                  <a:buNone/>
                </a:pPr>
                <a:r>
                  <a:rPr lang="en-US" dirty="0"/>
                  <a:t>Candidate B won </a:t>
                </a:r>
                <a14:m>
                  <m:oMath xmlns:m="http://schemas.openxmlformats.org/officeDocument/2006/math">
                    <m:r>
                      <a:rPr lang="en-US" i="1" dirty="0">
                        <a:latin typeface="Cambria Math" panose="02040503050406030204" pitchFamily="18" charset="0"/>
                      </a:rPr>
                      <m:t>1</m:t>
                    </m:r>
                    <m:r>
                      <a:rPr lang="en-US" i="1">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21</m:t>
                    </m:r>
                    <m:r>
                      <a:rPr lang="en-US" i="1">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21</m:t>
                    </m:r>
                  </m:oMath>
                </a14:m>
                <a:r>
                  <a:rPr lang="en-US" dirty="0"/>
                  <a:t> points;</a:t>
                </a:r>
              </a:p>
              <a:p>
                <a:pPr marL="0" indent="0">
                  <a:buNone/>
                </a:pPr>
                <a:r>
                  <a:rPr lang="en-US" dirty="0"/>
                  <a:t>Candidate C won </a:t>
                </a:r>
                <a14:m>
                  <m:oMath xmlns:m="http://schemas.openxmlformats.org/officeDocument/2006/math">
                    <m:r>
                      <a:rPr lang="en-US" i="1" dirty="0">
                        <a:latin typeface="Cambria Math" panose="02040503050406030204" pitchFamily="18" charset="0"/>
                      </a:rPr>
                      <m:t>2</m:t>
                    </m:r>
                    <m:r>
                      <a:rPr lang="en-US" i="1">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21</m:t>
                    </m:r>
                    <m:r>
                      <a:rPr lang="en-US" i="1">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42</m:t>
                    </m:r>
                  </m:oMath>
                </a14:m>
                <a:r>
                  <a:rPr lang="en-US" dirty="0"/>
                  <a:t> points; we repeat this and have the following calculation on total points all three candidates receive</a:t>
                </a:r>
                <a:endParaRPr lang="en-US" i="1" dirty="0"/>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219200"/>
                <a:ext cx="8229600" cy="5257800"/>
              </a:xfrm>
              <a:blipFill>
                <a:blip r:embed="rId2"/>
                <a:stretch>
                  <a:fillRect l="-772" t="-1208" r="-1389"/>
                </a:stretch>
              </a:blipFill>
            </p:spPr>
            <p:txBody>
              <a:bodyPr/>
              <a:lstStyle/>
              <a:p>
                <a:r>
                  <a:rPr lang="en-US">
                    <a:noFill/>
                  </a:rPr>
                  <a:t> </a:t>
                </a:r>
              </a:p>
            </p:txBody>
          </p:sp>
        </mc:Fallback>
      </mc:AlternateContent>
      <p:graphicFrame>
        <p:nvGraphicFramePr>
          <p:cNvPr id="4" name="Table 3">
            <a:extLst>
              <a:ext uri="{FF2B5EF4-FFF2-40B4-BE49-F238E27FC236}">
                <a16:creationId xmlns:a16="http://schemas.microsoft.com/office/drawing/2014/main" id="{4C95BD32-2FC5-464E-837B-ED6E5E103327}"/>
              </a:ext>
            </a:extLst>
          </p:cNvPr>
          <p:cNvGraphicFramePr>
            <a:graphicFrameLocks noGrp="1"/>
          </p:cNvGraphicFramePr>
          <p:nvPr>
            <p:extLst>
              <p:ext uri="{D42A27DB-BD31-4B8C-83A1-F6EECF244321}">
                <p14:modId xmlns:p14="http://schemas.microsoft.com/office/powerpoint/2010/main" val="2055474388"/>
              </p:ext>
            </p:extLst>
          </p:nvPr>
        </p:nvGraphicFramePr>
        <p:xfrm>
          <a:off x="685800" y="1828800"/>
          <a:ext cx="7429500" cy="817880"/>
        </p:xfrm>
        <a:graphic>
          <a:graphicData uri="http://schemas.openxmlformats.org/drawingml/2006/table">
            <a:tbl>
              <a:tblPr firstRow="1" bandRow="1">
                <a:tableStyleId>{073A0DAA-6AF3-43AB-8588-CEC1D06C72B9}</a:tableStyleId>
              </a:tblPr>
              <a:tblGrid>
                <a:gridCol w="1600200">
                  <a:extLst>
                    <a:ext uri="{9D8B030D-6E8A-4147-A177-3AD203B41FA5}">
                      <a16:colId xmlns:a16="http://schemas.microsoft.com/office/drawing/2014/main" val="2547457012"/>
                    </a:ext>
                  </a:extLst>
                </a:gridCol>
                <a:gridCol w="876300">
                  <a:extLst>
                    <a:ext uri="{9D8B030D-6E8A-4147-A177-3AD203B41FA5}">
                      <a16:colId xmlns:a16="http://schemas.microsoft.com/office/drawing/2014/main" val="2081823020"/>
                    </a:ext>
                  </a:extLst>
                </a:gridCol>
                <a:gridCol w="1238250">
                  <a:extLst>
                    <a:ext uri="{9D8B030D-6E8A-4147-A177-3AD203B41FA5}">
                      <a16:colId xmlns:a16="http://schemas.microsoft.com/office/drawing/2014/main" val="474147690"/>
                    </a:ext>
                  </a:extLst>
                </a:gridCol>
                <a:gridCol w="1238250">
                  <a:extLst>
                    <a:ext uri="{9D8B030D-6E8A-4147-A177-3AD203B41FA5}">
                      <a16:colId xmlns:a16="http://schemas.microsoft.com/office/drawing/2014/main" val="1861931968"/>
                    </a:ext>
                  </a:extLst>
                </a:gridCol>
                <a:gridCol w="1238250">
                  <a:extLst>
                    <a:ext uri="{9D8B030D-6E8A-4147-A177-3AD203B41FA5}">
                      <a16:colId xmlns:a16="http://schemas.microsoft.com/office/drawing/2014/main" val="4266611783"/>
                    </a:ext>
                  </a:extLst>
                </a:gridCol>
                <a:gridCol w="1238250">
                  <a:extLst>
                    <a:ext uri="{9D8B030D-6E8A-4147-A177-3AD203B41FA5}">
                      <a16:colId xmlns:a16="http://schemas.microsoft.com/office/drawing/2014/main" val="1301753483"/>
                    </a:ext>
                  </a:extLst>
                </a:gridCol>
              </a:tblGrid>
              <a:tr h="447040">
                <a:tc>
                  <a:txBody>
                    <a:bodyPr/>
                    <a:lstStyle/>
                    <a:p>
                      <a:r>
                        <a:rPr lang="en-US" dirty="0"/>
                        <a:t>Ranking</a:t>
                      </a:r>
                    </a:p>
                  </a:txBody>
                  <a:tcPr/>
                </a:tc>
                <a:tc>
                  <a:txBody>
                    <a:bodyPr/>
                    <a:lstStyle/>
                    <a:p>
                      <a:r>
                        <a:rPr lang="en-US" i="1" dirty="0"/>
                        <a:t>ABC</a:t>
                      </a:r>
                    </a:p>
                  </a:txBody>
                  <a:tcPr/>
                </a:tc>
                <a:tc>
                  <a:txBody>
                    <a:bodyPr/>
                    <a:lstStyle/>
                    <a:p>
                      <a:r>
                        <a:rPr lang="en-US" i="1" dirty="0"/>
                        <a:t>ACB</a:t>
                      </a:r>
                    </a:p>
                  </a:txBody>
                  <a:tcPr/>
                </a:tc>
                <a:tc>
                  <a:txBody>
                    <a:bodyPr/>
                    <a:lstStyle/>
                    <a:p>
                      <a:r>
                        <a:rPr lang="en-US" i="1" dirty="0"/>
                        <a:t>BAC</a:t>
                      </a:r>
                    </a:p>
                  </a:txBody>
                  <a:tcPr/>
                </a:tc>
                <a:tc>
                  <a:txBody>
                    <a:bodyPr/>
                    <a:lstStyle/>
                    <a:p>
                      <a:r>
                        <a:rPr lang="en-US" i="1" dirty="0"/>
                        <a:t>BCA</a:t>
                      </a:r>
                    </a:p>
                  </a:txBody>
                  <a:tcPr/>
                </a:tc>
                <a:tc>
                  <a:txBody>
                    <a:bodyPr/>
                    <a:lstStyle/>
                    <a:p>
                      <a:r>
                        <a:rPr lang="en-US" i="1" dirty="0"/>
                        <a:t>CAB</a:t>
                      </a:r>
                    </a:p>
                  </a:txBody>
                  <a:tcPr/>
                </a:tc>
                <a:extLst>
                  <a:ext uri="{0D108BD9-81ED-4DB2-BD59-A6C34878D82A}">
                    <a16:rowId xmlns:a16="http://schemas.microsoft.com/office/drawing/2014/main" val="198833857"/>
                  </a:ext>
                </a:extLst>
              </a:tr>
              <a:tr h="370840">
                <a:tc>
                  <a:txBody>
                    <a:bodyPr/>
                    <a:lstStyle/>
                    <a:p>
                      <a:r>
                        <a:rPr lang="en-US" dirty="0"/>
                        <a:t># of voters</a:t>
                      </a:r>
                    </a:p>
                  </a:txBody>
                  <a:tcPr/>
                </a:tc>
                <a:tc>
                  <a:txBody>
                    <a:bodyPr/>
                    <a:lstStyle/>
                    <a:p>
                      <a:r>
                        <a:rPr lang="en-US" dirty="0"/>
                        <a:t>15</a:t>
                      </a:r>
                    </a:p>
                  </a:txBody>
                  <a:tcPr/>
                </a:tc>
                <a:tc>
                  <a:txBody>
                    <a:bodyPr/>
                    <a:lstStyle/>
                    <a:p>
                      <a:r>
                        <a:rPr lang="en-US" dirty="0"/>
                        <a:t>21</a:t>
                      </a:r>
                    </a:p>
                  </a:txBody>
                  <a:tcPr/>
                </a:tc>
                <a:tc>
                  <a:txBody>
                    <a:bodyPr/>
                    <a:lstStyle/>
                    <a:p>
                      <a:r>
                        <a:rPr lang="en-US" dirty="0"/>
                        <a:t>9</a:t>
                      </a:r>
                    </a:p>
                  </a:txBody>
                  <a:tcPr/>
                </a:tc>
                <a:tc>
                  <a:txBody>
                    <a:bodyPr/>
                    <a:lstStyle/>
                    <a:p>
                      <a:r>
                        <a:rPr lang="en-US" dirty="0"/>
                        <a:t>17</a:t>
                      </a:r>
                    </a:p>
                  </a:txBody>
                  <a:tcPr/>
                </a:tc>
                <a:tc>
                  <a:txBody>
                    <a:bodyPr/>
                    <a:lstStyle/>
                    <a:p>
                      <a:r>
                        <a:rPr lang="en-US" dirty="0"/>
                        <a:t>12</a:t>
                      </a:r>
                    </a:p>
                  </a:txBody>
                  <a:tcPr/>
                </a:tc>
                <a:extLst>
                  <a:ext uri="{0D108BD9-81ED-4DB2-BD59-A6C34878D82A}">
                    <a16:rowId xmlns:a16="http://schemas.microsoft.com/office/drawing/2014/main" val="2645060479"/>
                  </a:ext>
                </a:extLst>
              </a:tr>
            </a:tbl>
          </a:graphicData>
        </a:graphic>
      </p:graphicFrame>
    </p:spTree>
    <p:extLst>
      <p:ext uri="{BB962C8B-B14F-4D97-AF65-F5344CB8AC3E}">
        <p14:creationId xmlns:p14="http://schemas.microsoft.com/office/powerpoint/2010/main" val="25965983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09600"/>
          </a:xfrm>
        </p:spPr>
        <p:txBody>
          <a:bodyPr>
            <a:normAutofit fontScale="90000"/>
          </a:bodyPr>
          <a:lstStyle/>
          <a:p>
            <a:r>
              <a:rPr lang="en-US" dirty="0"/>
              <a:t>True Majority Rule</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219200"/>
                <a:ext cx="8229600" cy="5257800"/>
              </a:xfrm>
            </p:spPr>
            <p:txBody>
              <a:bodyPr>
                <a:normAutofit fontScale="92500" lnSpcReduction="20000"/>
              </a:bodyPr>
              <a:lstStyle/>
              <a:p>
                <a:pPr marL="0" indent="0">
                  <a:buNone/>
                </a:pPr>
                <a:r>
                  <a:rPr lang="en-US" b="1" dirty="0"/>
                  <a:t>Example 6 </a:t>
                </a:r>
                <a:r>
                  <a:rPr lang="en-US" dirty="0"/>
                  <a:t>An election with three candidates gave the following results.</a:t>
                </a:r>
              </a:p>
              <a:p>
                <a:pPr marL="0" indent="0">
                  <a:buNone/>
                </a:pPr>
                <a:endParaRPr lang="en-US" dirty="0"/>
              </a:p>
              <a:p>
                <a:pPr marL="0" indent="0">
                  <a:buNone/>
                </a:pPr>
                <a:endParaRPr lang="en-US" b="1" dirty="0"/>
              </a:p>
              <a:p>
                <a:pPr marL="0" indent="0">
                  <a:buNone/>
                </a:pPr>
                <a:endParaRPr lang="en-US" b="1" dirty="0"/>
              </a:p>
              <a:p>
                <a:pPr marL="457200" indent="-457200">
                  <a:buAutoNum type="arabicParenBoth"/>
                </a:pPr>
                <a:r>
                  <a:rPr lang="en-US" dirty="0"/>
                  <a:t>Was there </a:t>
                </a:r>
                <a:r>
                  <a:rPr lang="en-US" b="1" dirty="0"/>
                  <a:t>a </a:t>
                </a:r>
                <a:r>
                  <a:rPr lang="en-US" dirty="0"/>
                  <a:t>Condorcet Candidate?</a:t>
                </a:r>
              </a:p>
              <a:p>
                <a:pPr marL="457200" indent="-457200">
                  <a:buAutoNum type="arabicParenBoth"/>
                </a:pPr>
                <a:r>
                  <a:rPr lang="en-US" dirty="0"/>
                  <a:t>If a </a:t>
                </a:r>
                <a:r>
                  <a:rPr lang="en-US" dirty="0" err="1"/>
                  <a:t>Borda</a:t>
                </a:r>
                <a:r>
                  <a:rPr lang="en-US" dirty="0"/>
                  <a:t> Count is used, who wins? Does this violate the Condorcet criterion?</a:t>
                </a:r>
              </a:p>
              <a:p>
                <a:pPr marL="0" indent="0">
                  <a:buNone/>
                </a:pPr>
                <a:r>
                  <a:rPr lang="en-US" b="1" dirty="0"/>
                  <a:t>Solution (2) continued </a:t>
                </a:r>
              </a:p>
              <a:p>
                <a:pPr marL="0" indent="0">
                  <a:buNone/>
                </a:pPr>
                <a:r>
                  <a:rPr lang="en-US" dirty="0"/>
                  <a:t>Total points Candidate A won:</a:t>
                </a:r>
              </a:p>
              <a:p>
                <a:pPr marL="0" indent="0">
                  <a:buNone/>
                </a:pPr>
                <a:r>
                  <a:rPr lang="en-US" dirty="0"/>
                  <a:t> </a:t>
                </a:r>
                <a14:m>
                  <m:oMath xmlns:m="http://schemas.openxmlformats.org/officeDocument/2006/math">
                    <m:r>
                      <a:rPr lang="en-US" b="0" i="1" smtClean="0">
                        <a:latin typeface="Cambria Math" panose="02040503050406030204" pitchFamily="18" charset="0"/>
                      </a:rPr>
                      <m:t>3</m:t>
                    </m:r>
                    <m:r>
                      <a:rPr lang="en-US" b="0" i="1" smtClean="0">
                        <a:latin typeface="Cambria Math" panose="02040503050406030204" pitchFamily="18" charset="0"/>
                        <a:ea typeface="Cambria Math" panose="02040503050406030204" pitchFamily="18" charset="0"/>
                      </a:rPr>
                      <m:t>×15+</m:t>
                    </m:r>
                    <m:r>
                      <a:rPr lang="en-US" i="1">
                        <a:latin typeface="Cambria Math" panose="02040503050406030204" pitchFamily="18" charset="0"/>
                      </a:rPr>
                      <m:t>3</m:t>
                    </m:r>
                    <m:r>
                      <a:rPr lang="en-US" i="1">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2</m:t>
                    </m:r>
                    <m:r>
                      <a:rPr lang="en-US" i="1">
                        <a:latin typeface="Cambria Math" panose="02040503050406030204" pitchFamily="18" charset="0"/>
                        <a:ea typeface="Cambria Math" panose="02040503050406030204" pitchFamily="18" charset="0"/>
                      </a:rPr>
                      <m:t>1</m:t>
                    </m:r>
                    <m:r>
                      <a:rPr lang="en-US" b="0" i="1" smtClean="0">
                        <a:latin typeface="Cambria Math" panose="02040503050406030204" pitchFamily="18" charset="0"/>
                        <a:ea typeface="Cambria Math" panose="02040503050406030204" pitchFamily="18" charset="0"/>
                      </a:rPr>
                      <m:t>+2</m:t>
                    </m:r>
                    <m:r>
                      <a:rPr lang="en-US" i="1">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9+1</m:t>
                    </m:r>
                    <m:r>
                      <a:rPr lang="en-US" i="1">
                        <a:latin typeface="Cambria Math" panose="02040503050406030204" pitchFamily="18" charset="0"/>
                        <a:ea typeface="Cambria Math" panose="02040503050406030204" pitchFamily="18" charset="0"/>
                      </a:rPr>
                      <m:t>×1</m:t>
                    </m:r>
                    <m:r>
                      <a:rPr lang="en-US" b="0" i="1" smtClean="0">
                        <a:latin typeface="Cambria Math" panose="02040503050406030204" pitchFamily="18" charset="0"/>
                        <a:ea typeface="Cambria Math" panose="02040503050406030204" pitchFamily="18" charset="0"/>
                      </a:rPr>
                      <m:t>7+2</m:t>
                    </m:r>
                    <m:r>
                      <a:rPr lang="en-US" i="1">
                        <a:latin typeface="Cambria Math" panose="02040503050406030204" pitchFamily="18" charset="0"/>
                        <a:ea typeface="Cambria Math" panose="02040503050406030204" pitchFamily="18" charset="0"/>
                      </a:rPr>
                      <m:t>×1</m:t>
                    </m:r>
                    <m:r>
                      <a:rPr lang="en-US" b="0" i="1" smtClean="0">
                        <a:latin typeface="Cambria Math" panose="02040503050406030204" pitchFamily="18" charset="0"/>
                        <a:ea typeface="Cambria Math" panose="02040503050406030204" pitchFamily="18" charset="0"/>
                      </a:rPr>
                      <m:t>2=167</m:t>
                    </m:r>
                  </m:oMath>
                </a14:m>
                <a:r>
                  <a:rPr lang="en-US" dirty="0"/>
                  <a:t>;</a:t>
                </a:r>
              </a:p>
              <a:p>
                <a:pPr marL="0" indent="0">
                  <a:buNone/>
                </a:pPr>
                <a:r>
                  <a:rPr lang="en-US" dirty="0"/>
                  <a:t>Total points Candidate B won:</a:t>
                </a:r>
              </a:p>
              <a:p>
                <a:pPr marL="0" indent="0">
                  <a:buNone/>
                </a:pPr>
                <a:r>
                  <a:rPr lang="en-US" dirty="0"/>
                  <a:t> </a:t>
                </a:r>
                <a14:m>
                  <m:oMath xmlns:m="http://schemas.openxmlformats.org/officeDocument/2006/math">
                    <m:r>
                      <a:rPr lang="en-US" i="1" dirty="0" smtClean="0">
                        <a:latin typeface="Cambria Math" panose="02040503050406030204" pitchFamily="18" charset="0"/>
                      </a:rPr>
                      <m:t>2</m:t>
                    </m:r>
                    <m:r>
                      <a:rPr lang="en-US" i="1">
                        <a:latin typeface="Cambria Math" panose="02040503050406030204" pitchFamily="18" charset="0"/>
                        <a:ea typeface="Cambria Math" panose="02040503050406030204" pitchFamily="18" charset="0"/>
                      </a:rPr>
                      <m:t>×15+</m:t>
                    </m:r>
                    <m:r>
                      <a:rPr lang="en-US" b="0" i="1" smtClean="0">
                        <a:latin typeface="Cambria Math" panose="02040503050406030204" pitchFamily="18" charset="0"/>
                        <a:ea typeface="Cambria Math" panose="02040503050406030204" pitchFamily="18" charset="0"/>
                      </a:rPr>
                      <m:t>1</m:t>
                    </m:r>
                    <m:r>
                      <a:rPr lang="en-US" i="1">
                        <a:latin typeface="Cambria Math" panose="02040503050406030204" pitchFamily="18" charset="0"/>
                        <a:ea typeface="Cambria Math" panose="02040503050406030204" pitchFamily="18" charset="0"/>
                      </a:rPr>
                      <m:t>×21+</m:t>
                    </m:r>
                    <m:r>
                      <a:rPr lang="en-US" b="0" i="1" smtClean="0">
                        <a:latin typeface="Cambria Math" panose="02040503050406030204" pitchFamily="18" charset="0"/>
                        <a:ea typeface="Cambria Math" panose="02040503050406030204" pitchFamily="18" charset="0"/>
                      </a:rPr>
                      <m:t>3</m:t>
                    </m:r>
                    <m:r>
                      <a:rPr lang="en-US" i="1">
                        <a:latin typeface="Cambria Math" panose="02040503050406030204" pitchFamily="18" charset="0"/>
                        <a:ea typeface="Cambria Math" panose="02040503050406030204" pitchFamily="18" charset="0"/>
                      </a:rPr>
                      <m:t>×9+</m:t>
                    </m:r>
                    <m:r>
                      <a:rPr lang="en-US" b="0" i="1" smtClean="0">
                        <a:latin typeface="Cambria Math" panose="02040503050406030204" pitchFamily="18" charset="0"/>
                        <a:ea typeface="Cambria Math" panose="02040503050406030204" pitchFamily="18" charset="0"/>
                      </a:rPr>
                      <m:t>3</m:t>
                    </m:r>
                    <m:r>
                      <a:rPr lang="en-US" i="1">
                        <a:latin typeface="Cambria Math" panose="02040503050406030204" pitchFamily="18" charset="0"/>
                        <a:ea typeface="Cambria Math" panose="02040503050406030204" pitchFamily="18" charset="0"/>
                      </a:rPr>
                      <m:t>×17+</m:t>
                    </m:r>
                    <m:r>
                      <a:rPr lang="en-US" b="0" i="1" smtClean="0">
                        <a:latin typeface="Cambria Math" panose="02040503050406030204" pitchFamily="18" charset="0"/>
                        <a:ea typeface="Cambria Math" panose="02040503050406030204" pitchFamily="18" charset="0"/>
                      </a:rPr>
                      <m:t>1</m:t>
                    </m:r>
                    <m:r>
                      <a:rPr lang="en-US" i="1">
                        <a:latin typeface="Cambria Math" panose="02040503050406030204" pitchFamily="18" charset="0"/>
                        <a:ea typeface="Cambria Math" panose="02040503050406030204" pitchFamily="18" charset="0"/>
                      </a:rPr>
                      <m:t>×12=1</m:t>
                    </m:r>
                    <m:r>
                      <a:rPr lang="en-US" b="0" i="1" smtClean="0">
                        <a:latin typeface="Cambria Math" panose="02040503050406030204" pitchFamily="18" charset="0"/>
                        <a:ea typeface="Cambria Math" panose="02040503050406030204" pitchFamily="18" charset="0"/>
                      </a:rPr>
                      <m:t>41</m:t>
                    </m:r>
                  </m:oMath>
                </a14:m>
                <a:r>
                  <a:rPr lang="en-US" dirty="0"/>
                  <a:t>;</a:t>
                </a:r>
              </a:p>
              <a:p>
                <a:pPr marL="0" indent="0">
                  <a:buNone/>
                </a:pPr>
                <a:r>
                  <a:rPr lang="en-US" dirty="0"/>
                  <a:t>Total points Candidate C won:</a:t>
                </a:r>
              </a:p>
              <a:p>
                <a:pPr marL="0" indent="0">
                  <a:buNone/>
                </a:pPr>
                <a:r>
                  <a:rPr lang="en-US" dirty="0"/>
                  <a:t> </a:t>
                </a:r>
                <a14:m>
                  <m:oMath xmlns:m="http://schemas.openxmlformats.org/officeDocument/2006/math">
                    <m:r>
                      <a:rPr lang="en-US" i="1" dirty="0" smtClean="0">
                        <a:latin typeface="Cambria Math" panose="02040503050406030204" pitchFamily="18" charset="0"/>
                      </a:rPr>
                      <m:t>1</m:t>
                    </m:r>
                    <m:r>
                      <a:rPr lang="en-US" i="1">
                        <a:latin typeface="Cambria Math" panose="02040503050406030204" pitchFamily="18" charset="0"/>
                        <a:ea typeface="Cambria Math" panose="02040503050406030204" pitchFamily="18" charset="0"/>
                      </a:rPr>
                      <m:t>×15+</m:t>
                    </m:r>
                    <m:r>
                      <a:rPr lang="en-US" b="0" i="1" smtClean="0">
                        <a:latin typeface="Cambria Math" panose="02040503050406030204" pitchFamily="18" charset="0"/>
                        <a:ea typeface="Cambria Math" panose="02040503050406030204" pitchFamily="18" charset="0"/>
                      </a:rPr>
                      <m:t>2</m:t>
                    </m:r>
                    <m:r>
                      <a:rPr lang="en-US" i="1">
                        <a:latin typeface="Cambria Math" panose="02040503050406030204" pitchFamily="18" charset="0"/>
                        <a:ea typeface="Cambria Math" panose="02040503050406030204" pitchFamily="18" charset="0"/>
                      </a:rPr>
                      <m:t>×21+</m:t>
                    </m:r>
                    <m:r>
                      <a:rPr lang="en-US" b="0" i="1" smtClean="0">
                        <a:latin typeface="Cambria Math" panose="02040503050406030204" pitchFamily="18" charset="0"/>
                        <a:ea typeface="Cambria Math" panose="02040503050406030204" pitchFamily="18" charset="0"/>
                      </a:rPr>
                      <m:t>1</m:t>
                    </m:r>
                    <m:r>
                      <a:rPr lang="en-US" i="1">
                        <a:latin typeface="Cambria Math" panose="02040503050406030204" pitchFamily="18" charset="0"/>
                        <a:ea typeface="Cambria Math" panose="02040503050406030204" pitchFamily="18" charset="0"/>
                      </a:rPr>
                      <m:t>×9+</m:t>
                    </m:r>
                    <m:r>
                      <a:rPr lang="en-US" b="0" i="1" smtClean="0">
                        <a:latin typeface="Cambria Math" panose="02040503050406030204" pitchFamily="18" charset="0"/>
                        <a:ea typeface="Cambria Math" panose="02040503050406030204" pitchFamily="18" charset="0"/>
                      </a:rPr>
                      <m:t>2</m:t>
                    </m:r>
                    <m:r>
                      <a:rPr lang="en-US" i="1">
                        <a:latin typeface="Cambria Math" panose="02040503050406030204" pitchFamily="18" charset="0"/>
                        <a:ea typeface="Cambria Math" panose="02040503050406030204" pitchFamily="18" charset="0"/>
                      </a:rPr>
                      <m:t>×17+</m:t>
                    </m:r>
                    <m:r>
                      <a:rPr lang="en-US" b="0" i="1" smtClean="0">
                        <a:latin typeface="Cambria Math" panose="02040503050406030204" pitchFamily="18" charset="0"/>
                        <a:ea typeface="Cambria Math" panose="02040503050406030204" pitchFamily="18" charset="0"/>
                      </a:rPr>
                      <m:t>3</m:t>
                    </m:r>
                    <m:r>
                      <a:rPr lang="en-US" i="1">
                        <a:latin typeface="Cambria Math" panose="02040503050406030204" pitchFamily="18" charset="0"/>
                        <a:ea typeface="Cambria Math" panose="02040503050406030204" pitchFamily="18" charset="0"/>
                      </a:rPr>
                      <m:t>×12=1</m:t>
                    </m:r>
                    <m:r>
                      <a:rPr lang="en-US" b="0" i="1" smtClean="0">
                        <a:latin typeface="Cambria Math" panose="02040503050406030204" pitchFamily="18" charset="0"/>
                        <a:ea typeface="Cambria Math" panose="02040503050406030204" pitchFamily="18" charset="0"/>
                      </a:rPr>
                      <m:t>36</m:t>
                    </m:r>
                  </m:oMath>
                </a14:m>
                <a:r>
                  <a:rPr lang="en-US" dirty="0"/>
                  <a:t>;</a:t>
                </a:r>
              </a:p>
              <a:p>
                <a:pPr marL="0" indent="0">
                  <a:buNone/>
                </a:pPr>
                <a:r>
                  <a:rPr lang="en-US" dirty="0"/>
                  <a:t>So candidate A won for </a:t>
                </a:r>
                <a:r>
                  <a:rPr lang="en-US" dirty="0" err="1"/>
                  <a:t>Borda</a:t>
                </a:r>
                <a:r>
                  <a:rPr lang="en-US" dirty="0"/>
                  <a:t> Count rule.</a:t>
                </a:r>
              </a:p>
              <a:p>
                <a:pPr marL="0" indent="0">
                  <a:buNone/>
                </a:pPr>
                <a:endParaRPr lang="en-US" dirty="0"/>
              </a:p>
              <a:p>
                <a:pPr marL="0" indent="0">
                  <a:buNone/>
                </a:pPr>
                <a:endParaRPr lang="en-US" dirty="0"/>
              </a:p>
              <a:p>
                <a:pPr marL="0" indent="0">
                  <a:buNone/>
                </a:pPr>
                <a:endParaRPr lang="en-US" b="1" i="1" dirty="0"/>
              </a:p>
              <a:p>
                <a:endParaRPr lang="en-US" b="1" i="1" dirty="0"/>
              </a:p>
              <a:p>
                <a:endParaRPr lang="en-US" i="1" dirty="0"/>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219200"/>
                <a:ext cx="8229600" cy="5257800"/>
              </a:xfrm>
              <a:blipFill>
                <a:blip r:embed="rId2"/>
                <a:stretch>
                  <a:fillRect l="-1080" t="-2174" b="-2174"/>
                </a:stretch>
              </a:blipFill>
            </p:spPr>
            <p:txBody>
              <a:bodyPr/>
              <a:lstStyle/>
              <a:p>
                <a:r>
                  <a:rPr lang="en-US">
                    <a:noFill/>
                  </a:rPr>
                  <a:t> </a:t>
                </a:r>
              </a:p>
            </p:txBody>
          </p:sp>
        </mc:Fallback>
      </mc:AlternateContent>
      <p:graphicFrame>
        <p:nvGraphicFramePr>
          <p:cNvPr id="4" name="Table 3">
            <a:extLst>
              <a:ext uri="{FF2B5EF4-FFF2-40B4-BE49-F238E27FC236}">
                <a16:creationId xmlns:a16="http://schemas.microsoft.com/office/drawing/2014/main" id="{4C95BD32-2FC5-464E-837B-ED6E5E103327}"/>
              </a:ext>
            </a:extLst>
          </p:cNvPr>
          <p:cNvGraphicFramePr>
            <a:graphicFrameLocks noGrp="1"/>
          </p:cNvGraphicFramePr>
          <p:nvPr/>
        </p:nvGraphicFramePr>
        <p:xfrm>
          <a:off x="1524000" y="1600200"/>
          <a:ext cx="7429500" cy="817880"/>
        </p:xfrm>
        <a:graphic>
          <a:graphicData uri="http://schemas.openxmlformats.org/drawingml/2006/table">
            <a:tbl>
              <a:tblPr firstRow="1" bandRow="1">
                <a:tableStyleId>{073A0DAA-6AF3-43AB-8588-CEC1D06C72B9}</a:tableStyleId>
              </a:tblPr>
              <a:tblGrid>
                <a:gridCol w="1600200">
                  <a:extLst>
                    <a:ext uri="{9D8B030D-6E8A-4147-A177-3AD203B41FA5}">
                      <a16:colId xmlns:a16="http://schemas.microsoft.com/office/drawing/2014/main" val="2547457012"/>
                    </a:ext>
                  </a:extLst>
                </a:gridCol>
                <a:gridCol w="876300">
                  <a:extLst>
                    <a:ext uri="{9D8B030D-6E8A-4147-A177-3AD203B41FA5}">
                      <a16:colId xmlns:a16="http://schemas.microsoft.com/office/drawing/2014/main" val="2081823020"/>
                    </a:ext>
                  </a:extLst>
                </a:gridCol>
                <a:gridCol w="1238250">
                  <a:extLst>
                    <a:ext uri="{9D8B030D-6E8A-4147-A177-3AD203B41FA5}">
                      <a16:colId xmlns:a16="http://schemas.microsoft.com/office/drawing/2014/main" val="474147690"/>
                    </a:ext>
                  </a:extLst>
                </a:gridCol>
                <a:gridCol w="1238250">
                  <a:extLst>
                    <a:ext uri="{9D8B030D-6E8A-4147-A177-3AD203B41FA5}">
                      <a16:colId xmlns:a16="http://schemas.microsoft.com/office/drawing/2014/main" val="1861931968"/>
                    </a:ext>
                  </a:extLst>
                </a:gridCol>
                <a:gridCol w="1238250">
                  <a:extLst>
                    <a:ext uri="{9D8B030D-6E8A-4147-A177-3AD203B41FA5}">
                      <a16:colId xmlns:a16="http://schemas.microsoft.com/office/drawing/2014/main" val="4266611783"/>
                    </a:ext>
                  </a:extLst>
                </a:gridCol>
                <a:gridCol w="1238250">
                  <a:extLst>
                    <a:ext uri="{9D8B030D-6E8A-4147-A177-3AD203B41FA5}">
                      <a16:colId xmlns:a16="http://schemas.microsoft.com/office/drawing/2014/main" val="1301753483"/>
                    </a:ext>
                  </a:extLst>
                </a:gridCol>
              </a:tblGrid>
              <a:tr h="447040">
                <a:tc>
                  <a:txBody>
                    <a:bodyPr/>
                    <a:lstStyle/>
                    <a:p>
                      <a:r>
                        <a:rPr lang="en-US" dirty="0"/>
                        <a:t>Ranking</a:t>
                      </a:r>
                    </a:p>
                  </a:txBody>
                  <a:tcPr/>
                </a:tc>
                <a:tc>
                  <a:txBody>
                    <a:bodyPr/>
                    <a:lstStyle/>
                    <a:p>
                      <a:r>
                        <a:rPr lang="en-US" i="1" dirty="0"/>
                        <a:t>ABC</a:t>
                      </a:r>
                    </a:p>
                  </a:txBody>
                  <a:tcPr/>
                </a:tc>
                <a:tc>
                  <a:txBody>
                    <a:bodyPr/>
                    <a:lstStyle/>
                    <a:p>
                      <a:r>
                        <a:rPr lang="en-US" i="1" dirty="0"/>
                        <a:t>ACB</a:t>
                      </a:r>
                    </a:p>
                  </a:txBody>
                  <a:tcPr/>
                </a:tc>
                <a:tc>
                  <a:txBody>
                    <a:bodyPr/>
                    <a:lstStyle/>
                    <a:p>
                      <a:r>
                        <a:rPr lang="en-US" i="1" dirty="0"/>
                        <a:t>BAC</a:t>
                      </a:r>
                    </a:p>
                  </a:txBody>
                  <a:tcPr/>
                </a:tc>
                <a:tc>
                  <a:txBody>
                    <a:bodyPr/>
                    <a:lstStyle/>
                    <a:p>
                      <a:r>
                        <a:rPr lang="en-US" i="1" dirty="0"/>
                        <a:t>BCA</a:t>
                      </a:r>
                    </a:p>
                  </a:txBody>
                  <a:tcPr/>
                </a:tc>
                <a:tc>
                  <a:txBody>
                    <a:bodyPr/>
                    <a:lstStyle/>
                    <a:p>
                      <a:r>
                        <a:rPr lang="en-US" i="1" dirty="0"/>
                        <a:t>CAB</a:t>
                      </a:r>
                    </a:p>
                  </a:txBody>
                  <a:tcPr/>
                </a:tc>
                <a:extLst>
                  <a:ext uri="{0D108BD9-81ED-4DB2-BD59-A6C34878D82A}">
                    <a16:rowId xmlns:a16="http://schemas.microsoft.com/office/drawing/2014/main" val="198833857"/>
                  </a:ext>
                </a:extLst>
              </a:tr>
              <a:tr h="370840">
                <a:tc>
                  <a:txBody>
                    <a:bodyPr/>
                    <a:lstStyle/>
                    <a:p>
                      <a:r>
                        <a:rPr lang="en-US" dirty="0"/>
                        <a:t># of voters</a:t>
                      </a:r>
                    </a:p>
                  </a:txBody>
                  <a:tcPr/>
                </a:tc>
                <a:tc>
                  <a:txBody>
                    <a:bodyPr/>
                    <a:lstStyle/>
                    <a:p>
                      <a:r>
                        <a:rPr lang="en-US" dirty="0"/>
                        <a:t>15</a:t>
                      </a:r>
                    </a:p>
                  </a:txBody>
                  <a:tcPr/>
                </a:tc>
                <a:tc>
                  <a:txBody>
                    <a:bodyPr/>
                    <a:lstStyle/>
                    <a:p>
                      <a:r>
                        <a:rPr lang="en-US" dirty="0"/>
                        <a:t>21</a:t>
                      </a:r>
                    </a:p>
                  </a:txBody>
                  <a:tcPr/>
                </a:tc>
                <a:tc>
                  <a:txBody>
                    <a:bodyPr/>
                    <a:lstStyle/>
                    <a:p>
                      <a:r>
                        <a:rPr lang="en-US" dirty="0"/>
                        <a:t>9</a:t>
                      </a:r>
                    </a:p>
                  </a:txBody>
                  <a:tcPr/>
                </a:tc>
                <a:tc>
                  <a:txBody>
                    <a:bodyPr/>
                    <a:lstStyle/>
                    <a:p>
                      <a:r>
                        <a:rPr lang="en-US" dirty="0"/>
                        <a:t>17</a:t>
                      </a:r>
                    </a:p>
                  </a:txBody>
                  <a:tcPr/>
                </a:tc>
                <a:tc>
                  <a:txBody>
                    <a:bodyPr/>
                    <a:lstStyle/>
                    <a:p>
                      <a:r>
                        <a:rPr lang="en-US" dirty="0"/>
                        <a:t>12</a:t>
                      </a:r>
                    </a:p>
                  </a:txBody>
                  <a:tcPr/>
                </a:tc>
                <a:extLst>
                  <a:ext uri="{0D108BD9-81ED-4DB2-BD59-A6C34878D82A}">
                    <a16:rowId xmlns:a16="http://schemas.microsoft.com/office/drawing/2014/main" val="2645060479"/>
                  </a:ext>
                </a:extLst>
              </a:tr>
            </a:tbl>
          </a:graphicData>
        </a:graphic>
      </p:graphicFrame>
    </p:spTree>
    <p:extLst>
      <p:ext uri="{BB962C8B-B14F-4D97-AF65-F5344CB8AC3E}">
        <p14:creationId xmlns:p14="http://schemas.microsoft.com/office/powerpoint/2010/main" val="34983450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09600"/>
          </a:xfrm>
        </p:spPr>
        <p:txBody>
          <a:bodyPr>
            <a:normAutofit fontScale="90000"/>
          </a:bodyPr>
          <a:lstStyle/>
          <a:p>
            <a:r>
              <a:rPr lang="en-US" dirty="0"/>
              <a:t>Summary</a:t>
            </a:r>
          </a:p>
        </p:txBody>
      </p:sp>
      <p:sp>
        <p:nvSpPr>
          <p:cNvPr id="3" name="Content Placeholder 2"/>
          <p:cNvSpPr>
            <a:spLocks noGrp="1"/>
          </p:cNvSpPr>
          <p:nvPr>
            <p:ph idx="1"/>
          </p:nvPr>
        </p:nvSpPr>
        <p:spPr>
          <a:xfrm>
            <a:off x="457200" y="1219200"/>
            <a:ext cx="8229600" cy="5257800"/>
          </a:xfrm>
        </p:spPr>
        <p:txBody>
          <a:bodyPr>
            <a:normAutofit/>
          </a:bodyPr>
          <a:lstStyle/>
          <a:p>
            <a:pPr marL="0" indent="0">
              <a:buNone/>
            </a:pPr>
            <a:r>
              <a:rPr lang="en-US" dirty="0"/>
              <a:t>For the same question, the winner of </a:t>
            </a:r>
            <a:r>
              <a:rPr lang="en-US" dirty="0" err="1"/>
              <a:t>Borda</a:t>
            </a:r>
            <a:r>
              <a:rPr lang="en-US" dirty="0"/>
              <a:t> </a:t>
            </a:r>
            <a:r>
              <a:rPr lang="en-US" dirty="0" err="1"/>
              <a:t>Countis</a:t>
            </a:r>
            <a:r>
              <a:rPr lang="en-US" dirty="0"/>
              <a:t> Candidate A, which violates the Condorcet </a:t>
            </a:r>
            <a:r>
              <a:rPr lang="en-US"/>
              <a:t>candidate B</a:t>
            </a:r>
            <a:endParaRPr lang="en-US" dirty="0"/>
          </a:p>
          <a:p>
            <a:pPr marL="0" indent="0">
              <a:buNone/>
            </a:pPr>
            <a:endParaRPr lang="en-US" dirty="0"/>
          </a:p>
          <a:p>
            <a:pPr marL="0" indent="0">
              <a:buNone/>
            </a:pPr>
            <a:endParaRPr lang="en-US" b="1" i="1" dirty="0"/>
          </a:p>
          <a:p>
            <a:endParaRPr lang="en-US" b="1" i="1" dirty="0"/>
          </a:p>
          <a:p>
            <a:endParaRPr lang="en-US" i="1" dirty="0"/>
          </a:p>
          <a:p>
            <a:pPr marL="0" indent="0">
              <a:buNone/>
            </a:pPr>
            <a:endParaRPr lang="en-US" dirty="0"/>
          </a:p>
        </p:txBody>
      </p:sp>
    </p:spTree>
    <p:extLst>
      <p:ext uri="{BB962C8B-B14F-4D97-AF65-F5344CB8AC3E}">
        <p14:creationId xmlns:p14="http://schemas.microsoft.com/office/powerpoint/2010/main" val="30825311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63562"/>
          </a:xfrm>
        </p:spPr>
        <p:txBody>
          <a:bodyPr>
            <a:noAutofit/>
          </a:bodyPr>
          <a:lstStyle/>
          <a:p>
            <a:br>
              <a:rPr lang="en-US" sz="3600" b="1" dirty="0"/>
            </a:br>
            <a:r>
              <a:rPr lang="en-US" sz="3600" b="1" dirty="0"/>
              <a:t>Introduction to Voting</a:t>
            </a:r>
          </a:p>
        </p:txBody>
      </p:sp>
      <p:sp>
        <p:nvSpPr>
          <p:cNvPr id="3" name="Content Placeholder 2"/>
          <p:cNvSpPr>
            <a:spLocks noGrp="1"/>
          </p:cNvSpPr>
          <p:nvPr>
            <p:ph idx="1"/>
          </p:nvPr>
        </p:nvSpPr>
        <p:spPr/>
        <p:txBody>
          <a:bodyPr/>
          <a:lstStyle/>
          <a:p>
            <a:r>
              <a:rPr lang="en-US" b="1" dirty="0"/>
              <a:t>The Theory of how decisions can be made by groups is called </a:t>
            </a:r>
            <a:r>
              <a:rPr lang="en-US" b="1" i="1" dirty="0"/>
              <a:t>social choice theory. </a:t>
            </a:r>
            <a:r>
              <a:rPr lang="en-US" b="1" dirty="0"/>
              <a:t>If more than one person decides, it is called a </a:t>
            </a:r>
            <a:r>
              <a:rPr lang="en-US" b="1" i="1" dirty="0"/>
              <a:t>vote. </a:t>
            </a:r>
            <a:r>
              <a:rPr lang="en-US" b="1" dirty="0"/>
              <a:t>We will be interested in various </a:t>
            </a:r>
            <a:r>
              <a:rPr lang="en-US" b="1" dirty="0" err="1"/>
              <a:t>wsys</a:t>
            </a:r>
            <a:r>
              <a:rPr lang="en-US" b="1" dirty="0"/>
              <a:t> of voting . We will always assume that all </a:t>
            </a:r>
            <a:r>
              <a:rPr lang="en-US" b="1" dirty="0" err="1"/>
              <a:t>boters</a:t>
            </a:r>
            <a:r>
              <a:rPr lang="en-US" b="1" dirty="0"/>
              <a:t> have the same weight. </a:t>
            </a:r>
            <a:endParaRPr lang="en-US" i="1" dirty="0"/>
          </a:p>
          <a:p>
            <a:endParaRPr lang="en-US" dirty="0"/>
          </a:p>
        </p:txBody>
      </p:sp>
    </p:spTree>
    <p:extLst>
      <p:ext uri="{BB962C8B-B14F-4D97-AF65-F5344CB8AC3E}">
        <p14:creationId xmlns:p14="http://schemas.microsoft.com/office/powerpoint/2010/main" val="5784692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Majority Rules</a:t>
            </a:r>
          </a:p>
        </p:txBody>
      </p:sp>
      <p:sp>
        <p:nvSpPr>
          <p:cNvPr id="3" name="Content Placeholder 2"/>
          <p:cNvSpPr>
            <a:spLocks noGrp="1"/>
          </p:cNvSpPr>
          <p:nvPr>
            <p:ph idx="1"/>
          </p:nvPr>
        </p:nvSpPr>
        <p:spPr/>
        <p:txBody>
          <a:bodyPr>
            <a:normAutofit/>
          </a:bodyPr>
          <a:lstStyle/>
          <a:p>
            <a:r>
              <a:rPr lang="en-US" sz="2800" dirty="0"/>
              <a:t>Each voter votes for one candidate.</a:t>
            </a:r>
          </a:p>
          <a:p>
            <a:r>
              <a:rPr lang="en-US" sz="2800" dirty="0"/>
              <a:t>The candidate receiving more than 50% of the votes wins.</a:t>
            </a:r>
          </a:p>
          <a:p>
            <a:endParaRPr lang="en-US" sz="2800" dirty="0"/>
          </a:p>
          <a:p>
            <a:r>
              <a:rPr lang="en-US" sz="2800" dirty="0"/>
              <a:t>Example 1. Adam, Bob, and Cecil are three candidates running for president of the Friends of Sociology Society. Suppose there are 500 members in the Friends of Sociology Society, how many votes does Cecil need to win if the voting method used is majority rule.</a:t>
            </a:r>
          </a:p>
        </p:txBody>
      </p:sp>
    </p:spTree>
    <p:extLst>
      <p:ext uri="{BB962C8B-B14F-4D97-AF65-F5344CB8AC3E}">
        <p14:creationId xmlns:p14="http://schemas.microsoft.com/office/powerpoint/2010/main" val="21410215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066800"/>
                <a:ext cx="8229600" cy="5059363"/>
              </a:xfrm>
            </p:spPr>
            <p:txBody>
              <a:bodyPr/>
              <a:lstStyle/>
              <a:p>
                <a:pPr marL="0" indent="0">
                  <a:buNone/>
                </a:pPr>
                <a:r>
                  <a:rPr lang="en-US" dirty="0"/>
                  <a:t>Example 1. Adam, Bob, and Cecil are three candidates running for president of the Friends of Sociology Society. Suppose there are 500 members in the Friends of Sociology Society, how many votes does Cecil need to win if the voting method used is majority rule.</a:t>
                </a:r>
              </a:p>
              <a:p>
                <a:pPr marL="0" indent="0">
                  <a:buNone/>
                </a:pPr>
                <a:endParaRPr lang="en-US" dirty="0"/>
              </a:p>
              <a:p>
                <a:pPr marL="0" indent="0">
                  <a:buNone/>
                </a:pPr>
                <a:r>
                  <a:rPr lang="en-US" b="1" dirty="0"/>
                  <a:t>Solution</a:t>
                </a:r>
                <a:r>
                  <a:rPr lang="en-US" dirty="0"/>
                  <a:t>: </a:t>
                </a:r>
                <a14:m>
                  <m:oMath xmlns:m="http://schemas.openxmlformats.org/officeDocument/2006/math">
                    <m:r>
                      <a:rPr lang="en-US" b="0" i="1" smtClean="0">
                        <a:latin typeface="Cambria Math" panose="02040503050406030204" pitchFamily="18" charset="0"/>
                      </a:rPr>
                      <m:t>500</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rPr>
                      <m:t>50%=250 </m:t>
                    </m:r>
                  </m:oMath>
                </a14:m>
                <a:endParaRPr lang="en-US" dirty="0"/>
              </a:p>
              <a:p>
                <a:pPr marL="0" indent="0">
                  <a:buNone/>
                </a:pPr>
                <a:r>
                  <a:rPr lang="en-US" dirty="0"/>
                  <a:t>According to the majority rule, Cecil need to get more than 250 votes to win the election. Therefore, Cecil need to get at least 251 votes to win.</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066800"/>
                <a:ext cx="8229600" cy="5059363"/>
              </a:xfrm>
              <a:blipFill>
                <a:blip r:embed="rId2"/>
                <a:stretch>
                  <a:fillRect l="-1235" t="-1005" r="-463"/>
                </a:stretch>
              </a:blipFill>
            </p:spPr>
            <p:txBody>
              <a:bodyPr/>
              <a:lstStyle/>
              <a:p>
                <a:r>
                  <a:rPr lang="en-US">
                    <a:noFill/>
                  </a:rPr>
                  <a:t> </a:t>
                </a:r>
              </a:p>
            </p:txBody>
          </p:sp>
        </mc:Fallback>
      </mc:AlternateContent>
    </p:spTree>
    <p:extLst>
      <p:ext uri="{BB962C8B-B14F-4D97-AF65-F5344CB8AC3E}">
        <p14:creationId xmlns:p14="http://schemas.microsoft.com/office/powerpoint/2010/main" val="23625593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Plurality Rules</a:t>
            </a:r>
          </a:p>
        </p:txBody>
      </p:sp>
      <p:sp>
        <p:nvSpPr>
          <p:cNvPr id="3" name="Content Placeholder 2"/>
          <p:cNvSpPr>
            <a:spLocks noGrp="1"/>
          </p:cNvSpPr>
          <p:nvPr>
            <p:ph idx="1"/>
          </p:nvPr>
        </p:nvSpPr>
        <p:spPr/>
        <p:txBody>
          <a:bodyPr>
            <a:normAutofit/>
          </a:bodyPr>
          <a:lstStyle/>
          <a:p>
            <a:r>
              <a:rPr lang="en-US" sz="2800" dirty="0"/>
              <a:t>Each voter votes for one candidate.</a:t>
            </a:r>
          </a:p>
          <a:p>
            <a:r>
              <a:rPr lang="en-US" sz="2800" dirty="0"/>
              <a:t>The candidate with the most votes wins.</a:t>
            </a:r>
          </a:p>
          <a:p>
            <a:endParaRPr lang="en-US" sz="2800" dirty="0"/>
          </a:p>
          <a:p>
            <a:r>
              <a:rPr lang="en-US" sz="2800" dirty="0"/>
              <a:t>Example 2. Adam, Bob, and Cecil are three candidates running for president of the Friends of Sociology Society. If Adam has 27 votes and Bob has 32 votes, then how many votes does Cecil need to win if the voting method used is plurality?</a:t>
            </a:r>
          </a:p>
        </p:txBody>
      </p:sp>
    </p:spTree>
    <p:extLst>
      <p:ext uri="{BB962C8B-B14F-4D97-AF65-F5344CB8AC3E}">
        <p14:creationId xmlns:p14="http://schemas.microsoft.com/office/powerpoint/2010/main" val="3961501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endParaRPr lang="en-US" dirty="0"/>
          </a:p>
        </p:txBody>
      </p:sp>
      <p:sp>
        <p:nvSpPr>
          <p:cNvPr id="3" name="Content Placeholder 2"/>
          <p:cNvSpPr>
            <a:spLocks noGrp="1"/>
          </p:cNvSpPr>
          <p:nvPr>
            <p:ph idx="1"/>
          </p:nvPr>
        </p:nvSpPr>
        <p:spPr>
          <a:xfrm>
            <a:off x="457200" y="1066800"/>
            <a:ext cx="8229600" cy="5059363"/>
          </a:xfrm>
        </p:spPr>
        <p:txBody>
          <a:bodyPr/>
          <a:lstStyle/>
          <a:p>
            <a:r>
              <a:rPr lang="en-US" dirty="0"/>
              <a:t>Example 2. Adam, Bob, and Cecil are three candidates running for president of the Friends of Sociology Society. If Adam has 27 votes and Bob has 32 votes, then how many votes does Cecil need to win if the voting method used is plurality?</a:t>
            </a:r>
          </a:p>
          <a:p>
            <a:endParaRPr lang="en-US" dirty="0"/>
          </a:p>
          <a:p>
            <a:r>
              <a:rPr lang="en-US" b="1" dirty="0"/>
              <a:t>Solution: </a:t>
            </a:r>
            <a:r>
              <a:rPr lang="en-US" dirty="0"/>
              <a:t>According to the plurality rule, Cecil need to win more votes than either Adam or Bob. So Cecil need to receive at least 33 votes to win the election.</a:t>
            </a:r>
            <a:endParaRPr lang="en-US" b="1" dirty="0"/>
          </a:p>
        </p:txBody>
      </p:sp>
    </p:spTree>
    <p:extLst>
      <p:ext uri="{BB962C8B-B14F-4D97-AF65-F5344CB8AC3E}">
        <p14:creationId xmlns:p14="http://schemas.microsoft.com/office/powerpoint/2010/main" val="27888749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09600"/>
          </a:xfrm>
        </p:spPr>
        <p:txBody>
          <a:bodyPr>
            <a:normAutofit fontScale="90000"/>
          </a:bodyPr>
          <a:lstStyle/>
          <a:p>
            <a:r>
              <a:rPr lang="en-US" dirty="0" err="1"/>
              <a:t>Borda</a:t>
            </a:r>
            <a:r>
              <a:rPr lang="en-US" dirty="0"/>
              <a:t> Count</a:t>
            </a:r>
          </a:p>
        </p:txBody>
      </p:sp>
      <p:sp>
        <p:nvSpPr>
          <p:cNvPr id="3" name="Content Placeholder 2"/>
          <p:cNvSpPr>
            <a:spLocks noGrp="1"/>
          </p:cNvSpPr>
          <p:nvPr>
            <p:ph idx="1"/>
          </p:nvPr>
        </p:nvSpPr>
        <p:spPr>
          <a:xfrm>
            <a:off x="457200" y="1219200"/>
            <a:ext cx="8229600" cy="5257800"/>
          </a:xfrm>
        </p:spPr>
        <p:txBody>
          <a:bodyPr/>
          <a:lstStyle/>
          <a:p>
            <a:r>
              <a:rPr lang="en-US" dirty="0"/>
              <a:t>Voters rank all candidates.</a:t>
            </a:r>
          </a:p>
          <a:p>
            <a:r>
              <a:rPr lang="en-US" dirty="0"/>
              <a:t>For each voter, one point is assigned to the voter’s lowest-ranked candidate, two points to the second lowest, and so on</a:t>
            </a:r>
          </a:p>
          <a:p>
            <a:r>
              <a:rPr lang="en-US" dirty="0"/>
              <a:t>Points are summed. And the candidate with the most points win.</a:t>
            </a:r>
          </a:p>
          <a:p>
            <a:endParaRPr lang="en-US" dirty="0"/>
          </a:p>
          <a:p>
            <a:r>
              <a:rPr lang="en-US" dirty="0"/>
              <a:t>This method was proposed by Jean-Charles de </a:t>
            </a:r>
            <a:r>
              <a:rPr lang="en-US" dirty="0" err="1"/>
              <a:t>Borda</a:t>
            </a:r>
            <a:r>
              <a:rPr lang="en-US" dirty="0"/>
              <a:t>, a French mathematician and inventor, shortly after French Revolution. It is used to elect the Heisman trophy winner in football.</a:t>
            </a:r>
          </a:p>
          <a:p>
            <a:pPr marL="0" indent="0">
              <a:buNone/>
            </a:pPr>
            <a:endParaRPr lang="en-US" dirty="0"/>
          </a:p>
        </p:txBody>
      </p:sp>
    </p:spTree>
    <p:extLst>
      <p:ext uri="{BB962C8B-B14F-4D97-AF65-F5344CB8AC3E}">
        <p14:creationId xmlns:p14="http://schemas.microsoft.com/office/powerpoint/2010/main" val="27976204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br>
              <a:rPr lang="en-US" sz="3200" b="1" dirty="0"/>
            </a:br>
            <a:br>
              <a:rPr lang="en-US" sz="3200" b="1" dirty="0"/>
            </a:br>
            <a:br>
              <a:rPr lang="en-US" sz="3200" dirty="0"/>
            </a:br>
            <a:endParaRPr lang="en-US" sz="3200" dirty="0"/>
          </a:p>
        </p:txBody>
      </p:sp>
      <p:sp>
        <p:nvSpPr>
          <p:cNvPr id="3" name="Content Placeholder 2"/>
          <p:cNvSpPr>
            <a:spLocks noGrp="1"/>
          </p:cNvSpPr>
          <p:nvPr>
            <p:ph idx="1"/>
          </p:nvPr>
        </p:nvSpPr>
        <p:spPr>
          <a:xfrm>
            <a:off x="457200" y="1295400"/>
            <a:ext cx="8229600" cy="4830763"/>
          </a:xfrm>
        </p:spPr>
        <p:txBody>
          <a:bodyPr>
            <a:normAutofit/>
          </a:bodyPr>
          <a:lstStyle/>
          <a:p>
            <a:r>
              <a:rPr lang="en-US" b="1" dirty="0"/>
              <a:t>Example 3 </a:t>
            </a:r>
            <a:r>
              <a:rPr lang="en-US" dirty="0"/>
              <a:t>A club with ten members decided to elect the president using a </a:t>
            </a:r>
            <a:r>
              <a:rPr lang="en-US" dirty="0" err="1"/>
              <a:t>Borda</a:t>
            </a:r>
            <a:r>
              <a:rPr lang="en-US" dirty="0"/>
              <a:t> count. Three candidates, </a:t>
            </a:r>
            <a:r>
              <a:rPr lang="en-US" i="1" dirty="0"/>
              <a:t>A, B </a:t>
            </a:r>
            <a:r>
              <a:rPr lang="en-US" dirty="0"/>
              <a:t>and </a:t>
            </a:r>
            <a:r>
              <a:rPr lang="en-US" i="1" dirty="0"/>
              <a:t>C,</a:t>
            </a:r>
            <a:r>
              <a:rPr lang="en-US" dirty="0"/>
              <a:t> ran for the office. The club secretary </a:t>
            </a:r>
            <a:r>
              <a:rPr lang="en-US" b="1" dirty="0"/>
              <a:t> </a:t>
            </a:r>
            <a:r>
              <a:rPr lang="en-US" dirty="0"/>
              <a:t>tallied the votes in a table showing  below. Who won the election?</a:t>
            </a:r>
          </a:p>
          <a:p>
            <a:endParaRPr lang="en-US" dirty="0"/>
          </a:p>
          <a:p>
            <a:endParaRPr lang="en-US" dirty="0"/>
          </a:p>
          <a:p>
            <a:pPr marL="0" indent="0">
              <a:buNone/>
            </a:pPr>
            <a:r>
              <a:rPr lang="en-US" dirty="0"/>
              <a:t>Solution:  Voter 1’s ranking of </a:t>
            </a:r>
            <a:r>
              <a:rPr lang="en-US" i="1" dirty="0"/>
              <a:t>BCA</a:t>
            </a:r>
            <a:r>
              <a:rPr lang="en-US" dirty="0"/>
              <a:t> gives </a:t>
            </a:r>
            <a:r>
              <a:rPr lang="en-US" i="1" dirty="0"/>
              <a:t>A </a:t>
            </a:r>
            <a:r>
              <a:rPr lang="en-US" dirty="0"/>
              <a:t>one point, </a:t>
            </a:r>
            <a:r>
              <a:rPr lang="en-US" i="1" dirty="0"/>
              <a:t>C</a:t>
            </a:r>
            <a:r>
              <a:rPr lang="en-US" dirty="0"/>
              <a:t> two points, and </a:t>
            </a:r>
            <a:r>
              <a:rPr lang="en-US" i="1" dirty="0"/>
              <a:t>B</a:t>
            </a:r>
            <a:r>
              <a:rPr lang="en-US" dirty="0"/>
              <a:t> three points. Voter 2’s ranking of C</a:t>
            </a:r>
            <a:r>
              <a:rPr lang="en-US" i="1" dirty="0"/>
              <a:t>BA</a:t>
            </a:r>
            <a:r>
              <a:rPr lang="en-US" dirty="0"/>
              <a:t> gives </a:t>
            </a:r>
            <a:r>
              <a:rPr lang="en-US" i="1" dirty="0"/>
              <a:t>A </a:t>
            </a:r>
            <a:r>
              <a:rPr lang="en-US" dirty="0"/>
              <a:t>one point,</a:t>
            </a:r>
            <a:r>
              <a:rPr lang="en-US" i="1" dirty="0"/>
              <a:t> B </a:t>
            </a:r>
            <a:r>
              <a:rPr lang="en-US" dirty="0"/>
              <a:t>two points, and </a:t>
            </a:r>
            <a:r>
              <a:rPr lang="en-US" i="1" dirty="0"/>
              <a:t>C</a:t>
            </a:r>
            <a:r>
              <a:rPr lang="en-US" dirty="0"/>
              <a:t> three points. If we repeat this for all voters and add up the points, We find that </a:t>
            </a:r>
            <a:r>
              <a:rPr lang="en-US" i="1" dirty="0"/>
              <a:t>A</a:t>
            </a:r>
            <a:r>
              <a:rPr lang="en-US" dirty="0"/>
              <a:t> got 18 points, </a:t>
            </a:r>
            <a:r>
              <a:rPr lang="en-US" i="1" dirty="0"/>
              <a:t>B</a:t>
            </a:r>
            <a:r>
              <a:rPr lang="en-US" dirty="0"/>
              <a:t>  got 22 points, and </a:t>
            </a:r>
            <a:r>
              <a:rPr lang="en-US" i="1" dirty="0"/>
              <a:t>C</a:t>
            </a:r>
            <a:r>
              <a:rPr lang="en-US" dirty="0"/>
              <a:t> got 20 points. So </a:t>
            </a:r>
            <a:r>
              <a:rPr lang="en-US" i="1" dirty="0"/>
              <a:t>B</a:t>
            </a:r>
            <a:r>
              <a:rPr lang="en-US" dirty="0"/>
              <a:t> wins a </a:t>
            </a:r>
            <a:r>
              <a:rPr lang="en-US" dirty="0" err="1"/>
              <a:t>Borda</a:t>
            </a:r>
            <a:r>
              <a:rPr lang="en-US" dirty="0"/>
              <a:t> count. </a:t>
            </a:r>
            <a:endParaRPr lang="en-US" i="1" dirty="0"/>
          </a:p>
          <a:p>
            <a:endParaRPr lang="en-US" dirty="0"/>
          </a:p>
          <a:p>
            <a:endParaRPr lang="en-US" dirty="0"/>
          </a:p>
          <a:p>
            <a:pPr marL="0" indent="0">
              <a:buNone/>
            </a:pPr>
            <a:endParaRPr lang="en-US" dirty="0"/>
          </a:p>
        </p:txBody>
      </p:sp>
      <p:graphicFrame>
        <p:nvGraphicFramePr>
          <p:cNvPr id="4" name="Table 3">
            <a:extLst>
              <a:ext uri="{FF2B5EF4-FFF2-40B4-BE49-F238E27FC236}">
                <a16:creationId xmlns:a16="http://schemas.microsoft.com/office/drawing/2014/main" id="{6F440352-AEF1-D649-99B0-1263F0F93698}"/>
              </a:ext>
            </a:extLst>
          </p:cNvPr>
          <p:cNvGraphicFramePr>
            <a:graphicFrameLocks noGrp="1"/>
          </p:cNvGraphicFramePr>
          <p:nvPr>
            <p:extLst>
              <p:ext uri="{D42A27DB-BD31-4B8C-83A1-F6EECF244321}">
                <p14:modId xmlns:p14="http://schemas.microsoft.com/office/powerpoint/2010/main" val="3080204502"/>
              </p:ext>
            </p:extLst>
          </p:nvPr>
        </p:nvGraphicFramePr>
        <p:xfrm>
          <a:off x="152400" y="2819400"/>
          <a:ext cx="8991600" cy="741680"/>
        </p:xfrm>
        <a:graphic>
          <a:graphicData uri="http://schemas.openxmlformats.org/drawingml/2006/table">
            <a:tbl>
              <a:tblPr firstRow="1" bandRow="1">
                <a:tableStyleId>{073A0DAA-6AF3-43AB-8588-CEC1D06C72B9}</a:tableStyleId>
              </a:tblPr>
              <a:tblGrid>
                <a:gridCol w="1332089">
                  <a:extLst>
                    <a:ext uri="{9D8B030D-6E8A-4147-A177-3AD203B41FA5}">
                      <a16:colId xmlns:a16="http://schemas.microsoft.com/office/drawing/2014/main" val="3079085535"/>
                    </a:ext>
                  </a:extLst>
                </a:gridCol>
                <a:gridCol w="797501">
                  <a:extLst>
                    <a:ext uri="{9D8B030D-6E8A-4147-A177-3AD203B41FA5}">
                      <a16:colId xmlns:a16="http://schemas.microsoft.com/office/drawing/2014/main" val="1623088727"/>
                    </a:ext>
                  </a:extLst>
                </a:gridCol>
                <a:gridCol w="666119">
                  <a:extLst>
                    <a:ext uri="{9D8B030D-6E8A-4147-A177-3AD203B41FA5}">
                      <a16:colId xmlns:a16="http://schemas.microsoft.com/office/drawing/2014/main" val="941294738"/>
                    </a:ext>
                  </a:extLst>
                </a:gridCol>
                <a:gridCol w="709491">
                  <a:extLst>
                    <a:ext uri="{9D8B030D-6E8A-4147-A177-3AD203B41FA5}">
                      <a16:colId xmlns:a16="http://schemas.microsoft.com/office/drawing/2014/main" val="2017186053"/>
                    </a:ext>
                  </a:extLst>
                </a:gridCol>
                <a:gridCol w="726143">
                  <a:extLst>
                    <a:ext uri="{9D8B030D-6E8A-4147-A177-3AD203B41FA5}">
                      <a16:colId xmlns:a16="http://schemas.microsoft.com/office/drawing/2014/main" val="1392689694"/>
                    </a:ext>
                  </a:extLst>
                </a:gridCol>
                <a:gridCol w="673167">
                  <a:extLst>
                    <a:ext uri="{9D8B030D-6E8A-4147-A177-3AD203B41FA5}">
                      <a16:colId xmlns:a16="http://schemas.microsoft.com/office/drawing/2014/main" val="2809490535"/>
                    </a:ext>
                  </a:extLst>
                </a:gridCol>
                <a:gridCol w="817418">
                  <a:extLst>
                    <a:ext uri="{9D8B030D-6E8A-4147-A177-3AD203B41FA5}">
                      <a16:colId xmlns:a16="http://schemas.microsoft.com/office/drawing/2014/main" val="3076109096"/>
                    </a:ext>
                  </a:extLst>
                </a:gridCol>
                <a:gridCol w="817418">
                  <a:extLst>
                    <a:ext uri="{9D8B030D-6E8A-4147-A177-3AD203B41FA5}">
                      <a16:colId xmlns:a16="http://schemas.microsoft.com/office/drawing/2014/main" val="2718756488"/>
                    </a:ext>
                  </a:extLst>
                </a:gridCol>
                <a:gridCol w="699654">
                  <a:extLst>
                    <a:ext uri="{9D8B030D-6E8A-4147-A177-3AD203B41FA5}">
                      <a16:colId xmlns:a16="http://schemas.microsoft.com/office/drawing/2014/main" val="3943887693"/>
                    </a:ext>
                  </a:extLst>
                </a:gridCol>
                <a:gridCol w="770328">
                  <a:extLst>
                    <a:ext uri="{9D8B030D-6E8A-4147-A177-3AD203B41FA5}">
                      <a16:colId xmlns:a16="http://schemas.microsoft.com/office/drawing/2014/main" val="1293494032"/>
                    </a:ext>
                  </a:extLst>
                </a:gridCol>
                <a:gridCol w="982272">
                  <a:extLst>
                    <a:ext uri="{9D8B030D-6E8A-4147-A177-3AD203B41FA5}">
                      <a16:colId xmlns:a16="http://schemas.microsoft.com/office/drawing/2014/main" val="803224582"/>
                    </a:ext>
                  </a:extLst>
                </a:gridCol>
              </a:tblGrid>
              <a:tr h="370840">
                <a:tc>
                  <a:txBody>
                    <a:bodyPr/>
                    <a:lstStyle/>
                    <a:p>
                      <a:r>
                        <a:rPr lang="en-US" dirty="0"/>
                        <a:t>Member#</a:t>
                      </a:r>
                    </a:p>
                  </a:txBody>
                  <a:tcPr/>
                </a:tc>
                <a:tc>
                  <a:txBody>
                    <a:bodyPr/>
                    <a:lstStyle/>
                    <a:p>
                      <a:r>
                        <a:rPr lang="en-US" dirty="0"/>
                        <a:t>1</a:t>
                      </a:r>
                    </a:p>
                  </a:txBody>
                  <a:tcPr/>
                </a:tc>
                <a:tc>
                  <a:txBody>
                    <a:bodyPr/>
                    <a:lstStyle/>
                    <a:p>
                      <a:r>
                        <a:rPr lang="en-US" dirty="0"/>
                        <a:t>2</a:t>
                      </a:r>
                    </a:p>
                  </a:txBody>
                  <a:tcPr/>
                </a:tc>
                <a:tc>
                  <a:txBody>
                    <a:bodyPr/>
                    <a:lstStyle/>
                    <a:p>
                      <a:r>
                        <a:rPr lang="en-US" dirty="0"/>
                        <a:t>3</a:t>
                      </a:r>
                    </a:p>
                  </a:txBody>
                  <a:tcPr/>
                </a:tc>
                <a:tc>
                  <a:txBody>
                    <a:bodyPr/>
                    <a:lstStyle/>
                    <a:p>
                      <a:r>
                        <a:rPr lang="en-US" dirty="0"/>
                        <a:t>4</a:t>
                      </a:r>
                    </a:p>
                  </a:txBody>
                  <a:tcPr/>
                </a:tc>
                <a:tc>
                  <a:txBody>
                    <a:bodyPr/>
                    <a:lstStyle/>
                    <a:p>
                      <a:r>
                        <a:rPr lang="en-US" dirty="0"/>
                        <a:t>5</a:t>
                      </a:r>
                    </a:p>
                  </a:txBody>
                  <a:tcPr/>
                </a:tc>
                <a:tc>
                  <a:txBody>
                    <a:bodyPr/>
                    <a:lstStyle/>
                    <a:p>
                      <a:r>
                        <a:rPr lang="en-US" dirty="0"/>
                        <a:t>6</a:t>
                      </a:r>
                    </a:p>
                  </a:txBody>
                  <a:tcPr/>
                </a:tc>
                <a:tc>
                  <a:txBody>
                    <a:bodyPr/>
                    <a:lstStyle/>
                    <a:p>
                      <a:r>
                        <a:rPr lang="en-US" dirty="0"/>
                        <a:t>7</a:t>
                      </a:r>
                    </a:p>
                  </a:txBody>
                  <a:tcPr/>
                </a:tc>
                <a:tc>
                  <a:txBody>
                    <a:bodyPr/>
                    <a:lstStyle/>
                    <a:p>
                      <a:r>
                        <a:rPr lang="en-US" dirty="0"/>
                        <a:t>8</a:t>
                      </a:r>
                    </a:p>
                  </a:txBody>
                  <a:tcPr/>
                </a:tc>
                <a:tc>
                  <a:txBody>
                    <a:bodyPr/>
                    <a:lstStyle/>
                    <a:p>
                      <a:r>
                        <a:rPr lang="en-US" dirty="0"/>
                        <a:t>9</a:t>
                      </a:r>
                    </a:p>
                  </a:txBody>
                  <a:tcPr/>
                </a:tc>
                <a:tc>
                  <a:txBody>
                    <a:bodyPr/>
                    <a:lstStyle/>
                    <a:p>
                      <a:r>
                        <a:rPr lang="en-US" dirty="0"/>
                        <a:t>10</a:t>
                      </a:r>
                    </a:p>
                  </a:txBody>
                  <a:tcPr/>
                </a:tc>
                <a:extLst>
                  <a:ext uri="{0D108BD9-81ED-4DB2-BD59-A6C34878D82A}">
                    <a16:rowId xmlns:a16="http://schemas.microsoft.com/office/drawing/2014/main" val="778599322"/>
                  </a:ext>
                </a:extLst>
              </a:tr>
              <a:tr h="370840">
                <a:tc>
                  <a:txBody>
                    <a:bodyPr/>
                    <a:lstStyle/>
                    <a:p>
                      <a:r>
                        <a:rPr lang="en-US" dirty="0"/>
                        <a:t>Ranking</a:t>
                      </a:r>
                    </a:p>
                  </a:txBody>
                  <a:tcPr/>
                </a:tc>
                <a:tc>
                  <a:txBody>
                    <a:bodyPr/>
                    <a:lstStyle/>
                    <a:p>
                      <a:r>
                        <a:rPr lang="en-US" dirty="0"/>
                        <a:t>BCA</a:t>
                      </a:r>
                    </a:p>
                  </a:txBody>
                  <a:tcPr/>
                </a:tc>
                <a:tc>
                  <a:txBody>
                    <a:bodyPr/>
                    <a:lstStyle/>
                    <a:p>
                      <a:r>
                        <a:rPr lang="en-US" dirty="0"/>
                        <a:t>CBA</a:t>
                      </a:r>
                    </a:p>
                  </a:txBody>
                  <a:tcPr/>
                </a:tc>
                <a:tc>
                  <a:txBody>
                    <a:bodyPr/>
                    <a:lstStyle/>
                    <a:p>
                      <a:r>
                        <a:rPr lang="en-US" dirty="0"/>
                        <a:t>BAC</a:t>
                      </a:r>
                    </a:p>
                  </a:txBody>
                  <a:tcPr/>
                </a:tc>
                <a:tc>
                  <a:txBody>
                    <a:bodyPr/>
                    <a:lstStyle/>
                    <a:p>
                      <a:r>
                        <a:rPr lang="en-US" dirty="0"/>
                        <a:t>BAC</a:t>
                      </a:r>
                    </a:p>
                  </a:txBody>
                  <a:tcPr/>
                </a:tc>
                <a:tc>
                  <a:txBody>
                    <a:bodyPr/>
                    <a:lstStyle/>
                    <a:p>
                      <a:r>
                        <a:rPr lang="en-US" dirty="0"/>
                        <a:t>BCA</a:t>
                      </a:r>
                    </a:p>
                  </a:txBody>
                  <a:tcPr/>
                </a:tc>
                <a:tc>
                  <a:txBody>
                    <a:bodyPr/>
                    <a:lstStyle/>
                    <a:p>
                      <a:r>
                        <a:rPr lang="en-US" dirty="0"/>
                        <a:t>ACB</a:t>
                      </a:r>
                    </a:p>
                  </a:txBody>
                  <a:tcPr/>
                </a:tc>
                <a:tc>
                  <a:txBody>
                    <a:bodyPr/>
                    <a:lstStyle/>
                    <a:p>
                      <a:r>
                        <a:rPr lang="en-US" dirty="0"/>
                        <a:t>ABC</a:t>
                      </a:r>
                    </a:p>
                  </a:txBody>
                  <a:tcPr/>
                </a:tc>
                <a:tc>
                  <a:txBody>
                    <a:bodyPr/>
                    <a:lstStyle/>
                    <a:p>
                      <a:r>
                        <a:rPr lang="en-US" dirty="0"/>
                        <a:t>ACB</a:t>
                      </a:r>
                    </a:p>
                  </a:txBody>
                  <a:tcPr/>
                </a:tc>
                <a:tc>
                  <a:txBody>
                    <a:bodyPr/>
                    <a:lstStyle/>
                    <a:p>
                      <a:r>
                        <a:rPr lang="en-US" dirty="0"/>
                        <a:t>CBA</a:t>
                      </a:r>
                    </a:p>
                  </a:txBody>
                  <a:tcPr/>
                </a:tc>
                <a:tc>
                  <a:txBody>
                    <a:bodyPr/>
                    <a:lstStyle/>
                    <a:p>
                      <a:r>
                        <a:rPr lang="en-US" dirty="0"/>
                        <a:t>CBA</a:t>
                      </a:r>
                    </a:p>
                  </a:txBody>
                  <a:tcPr/>
                </a:tc>
                <a:extLst>
                  <a:ext uri="{0D108BD9-81ED-4DB2-BD59-A6C34878D82A}">
                    <a16:rowId xmlns:a16="http://schemas.microsoft.com/office/drawing/2014/main" val="4044275980"/>
                  </a:ext>
                </a:extLst>
              </a:tr>
            </a:tbl>
          </a:graphicData>
        </a:graphic>
      </p:graphicFrame>
    </p:spTree>
    <p:extLst>
      <p:ext uri="{BB962C8B-B14F-4D97-AF65-F5344CB8AC3E}">
        <p14:creationId xmlns:p14="http://schemas.microsoft.com/office/powerpoint/2010/main" val="12791705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br>
              <a:rPr lang="en-US" sz="3200" b="1" dirty="0"/>
            </a:br>
            <a:br>
              <a:rPr lang="en-US" sz="3200" b="1" dirty="0"/>
            </a:br>
            <a:br>
              <a:rPr lang="en-US" sz="3200" dirty="0"/>
            </a:br>
            <a:endParaRPr lang="en-US" sz="3200" dirty="0"/>
          </a:p>
        </p:txBody>
      </p:sp>
      <p:sp>
        <p:nvSpPr>
          <p:cNvPr id="3" name="Content Placeholder 2"/>
          <p:cNvSpPr>
            <a:spLocks noGrp="1"/>
          </p:cNvSpPr>
          <p:nvPr>
            <p:ph idx="1"/>
          </p:nvPr>
        </p:nvSpPr>
        <p:spPr>
          <a:xfrm>
            <a:off x="457200" y="457200"/>
            <a:ext cx="8229600" cy="5768181"/>
          </a:xfrm>
        </p:spPr>
        <p:txBody>
          <a:bodyPr>
            <a:normAutofit/>
          </a:bodyPr>
          <a:lstStyle/>
          <a:p>
            <a:r>
              <a:rPr lang="en-US" b="1" dirty="0"/>
              <a:t>Example 4 </a:t>
            </a:r>
            <a:r>
              <a:rPr lang="en-US" dirty="0"/>
              <a:t>A reading group with ten members has decided to use a </a:t>
            </a:r>
            <a:r>
              <a:rPr lang="en-US" dirty="0" err="1"/>
              <a:t>Borda</a:t>
            </a:r>
            <a:r>
              <a:rPr lang="en-US" dirty="0"/>
              <a:t> count to determine which book to read next. Three candidates, </a:t>
            </a:r>
            <a:r>
              <a:rPr lang="en-US" i="1" dirty="0"/>
              <a:t>A, B </a:t>
            </a:r>
            <a:r>
              <a:rPr lang="en-US" dirty="0"/>
              <a:t>and </a:t>
            </a:r>
            <a:r>
              <a:rPr lang="en-US" i="1" dirty="0"/>
              <a:t>C,</a:t>
            </a:r>
            <a:r>
              <a:rPr lang="en-US" dirty="0"/>
              <a:t> are being considered. The group’s secretary recorded the following ranking. Who won?</a:t>
            </a:r>
          </a:p>
          <a:p>
            <a:endParaRPr lang="en-US" dirty="0"/>
          </a:p>
          <a:p>
            <a:endParaRPr lang="en-US" dirty="0"/>
          </a:p>
          <a:p>
            <a:endParaRPr lang="en-US" dirty="0"/>
          </a:p>
          <a:p>
            <a:endParaRPr lang="en-US" dirty="0"/>
          </a:p>
          <a:p>
            <a:pPr marL="0" indent="0">
              <a:buNone/>
            </a:pPr>
            <a:endParaRPr lang="en-US" dirty="0"/>
          </a:p>
        </p:txBody>
      </p:sp>
      <p:graphicFrame>
        <p:nvGraphicFramePr>
          <p:cNvPr id="4" name="Table 3">
            <a:extLst>
              <a:ext uri="{FF2B5EF4-FFF2-40B4-BE49-F238E27FC236}">
                <a16:creationId xmlns:a16="http://schemas.microsoft.com/office/drawing/2014/main" id="{6F440352-AEF1-D649-99B0-1263F0F93698}"/>
              </a:ext>
            </a:extLst>
          </p:cNvPr>
          <p:cNvGraphicFramePr>
            <a:graphicFrameLocks noGrp="1"/>
          </p:cNvGraphicFramePr>
          <p:nvPr>
            <p:extLst>
              <p:ext uri="{D42A27DB-BD31-4B8C-83A1-F6EECF244321}">
                <p14:modId xmlns:p14="http://schemas.microsoft.com/office/powerpoint/2010/main" val="3663820361"/>
              </p:ext>
            </p:extLst>
          </p:nvPr>
        </p:nvGraphicFramePr>
        <p:xfrm>
          <a:off x="152400" y="2516252"/>
          <a:ext cx="8991600" cy="741680"/>
        </p:xfrm>
        <a:graphic>
          <a:graphicData uri="http://schemas.openxmlformats.org/drawingml/2006/table">
            <a:tbl>
              <a:tblPr firstRow="1" bandRow="1">
                <a:tableStyleId>{073A0DAA-6AF3-43AB-8588-CEC1D06C72B9}</a:tableStyleId>
              </a:tblPr>
              <a:tblGrid>
                <a:gridCol w="1332089">
                  <a:extLst>
                    <a:ext uri="{9D8B030D-6E8A-4147-A177-3AD203B41FA5}">
                      <a16:colId xmlns:a16="http://schemas.microsoft.com/office/drawing/2014/main" val="3079085535"/>
                    </a:ext>
                  </a:extLst>
                </a:gridCol>
                <a:gridCol w="797501">
                  <a:extLst>
                    <a:ext uri="{9D8B030D-6E8A-4147-A177-3AD203B41FA5}">
                      <a16:colId xmlns:a16="http://schemas.microsoft.com/office/drawing/2014/main" val="1623088727"/>
                    </a:ext>
                  </a:extLst>
                </a:gridCol>
                <a:gridCol w="666119">
                  <a:extLst>
                    <a:ext uri="{9D8B030D-6E8A-4147-A177-3AD203B41FA5}">
                      <a16:colId xmlns:a16="http://schemas.microsoft.com/office/drawing/2014/main" val="941294738"/>
                    </a:ext>
                  </a:extLst>
                </a:gridCol>
                <a:gridCol w="709491">
                  <a:extLst>
                    <a:ext uri="{9D8B030D-6E8A-4147-A177-3AD203B41FA5}">
                      <a16:colId xmlns:a16="http://schemas.microsoft.com/office/drawing/2014/main" val="2017186053"/>
                    </a:ext>
                  </a:extLst>
                </a:gridCol>
                <a:gridCol w="726143">
                  <a:extLst>
                    <a:ext uri="{9D8B030D-6E8A-4147-A177-3AD203B41FA5}">
                      <a16:colId xmlns:a16="http://schemas.microsoft.com/office/drawing/2014/main" val="1392689694"/>
                    </a:ext>
                  </a:extLst>
                </a:gridCol>
                <a:gridCol w="673167">
                  <a:extLst>
                    <a:ext uri="{9D8B030D-6E8A-4147-A177-3AD203B41FA5}">
                      <a16:colId xmlns:a16="http://schemas.microsoft.com/office/drawing/2014/main" val="2809490535"/>
                    </a:ext>
                  </a:extLst>
                </a:gridCol>
                <a:gridCol w="817418">
                  <a:extLst>
                    <a:ext uri="{9D8B030D-6E8A-4147-A177-3AD203B41FA5}">
                      <a16:colId xmlns:a16="http://schemas.microsoft.com/office/drawing/2014/main" val="3076109096"/>
                    </a:ext>
                  </a:extLst>
                </a:gridCol>
                <a:gridCol w="817418">
                  <a:extLst>
                    <a:ext uri="{9D8B030D-6E8A-4147-A177-3AD203B41FA5}">
                      <a16:colId xmlns:a16="http://schemas.microsoft.com/office/drawing/2014/main" val="2718756488"/>
                    </a:ext>
                  </a:extLst>
                </a:gridCol>
                <a:gridCol w="699654">
                  <a:extLst>
                    <a:ext uri="{9D8B030D-6E8A-4147-A177-3AD203B41FA5}">
                      <a16:colId xmlns:a16="http://schemas.microsoft.com/office/drawing/2014/main" val="3943887693"/>
                    </a:ext>
                  </a:extLst>
                </a:gridCol>
                <a:gridCol w="770328">
                  <a:extLst>
                    <a:ext uri="{9D8B030D-6E8A-4147-A177-3AD203B41FA5}">
                      <a16:colId xmlns:a16="http://schemas.microsoft.com/office/drawing/2014/main" val="1293494032"/>
                    </a:ext>
                  </a:extLst>
                </a:gridCol>
                <a:gridCol w="982272">
                  <a:extLst>
                    <a:ext uri="{9D8B030D-6E8A-4147-A177-3AD203B41FA5}">
                      <a16:colId xmlns:a16="http://schemas.microsoft.com/office/drawing/2014/main" val="803224582"/>
                    </a:ext>
                  </a:extLst>
                </a:gridCol>
              </a:tblGrid>
              <a:tr h="370840">
                <a:tc>
                  <a:txBody>
                    <a:bodyPr/>
                    <a:lstStyle/>
                    <a:p>
                      <a:r>
                        <a:rPr lang="en-US" dirty="0"/>
                        <a:t>Member#</a:t>
                      </a:r>
                    </a:p>
                  </a:txBody>
                  <a:tcPr/>
                </a:tc>
                <a:tc>
                  <a:txBody>
                    <a:bodyPr/>
                    <a:lstStyle/>
                    <a:p>
                      <a:r>
                        <a:rPr lang="en-US" dirty="0"/>
                        <a:t>1</a:t>
                      </a:r>
                    </a:p>
                  </a:txBody>
                  <a:tcPr/>
                </a:tc>
                <a:tc>
                  <a:txBody>
                    <a:bodyPr/>
                    <a:lstStyle/>
                    <a:p>
                      <a:r>
                        <a:rPr lang="en-US" dirty="0"/>
                        <a:t>2</a:t>
                      </a:r>
                    </a:p>
                  </a:txBody>
                  <a:tcPr/>
                </a:tc>
                <a:tc>
                  <a:txBody>
                    <a:bodyPr/>
                    <a:lstStyle/>
                    <a:p>
                      <a:r>
                        <a:rPr lang="en-US" dirty="0"/>
                        <a:t>3</a:t>
                      </a:r>
                    </a:p>
                  </a:txBody>
                  <a:tcPr/>
                </a:tc>
                <a:tc>
                  <a:txBody>
                    <a:bodyPr/>
                    <a:lstStyle/>
                    <a:p>
                      <a:r>
                        <a:rPr lang="en-US" dirty="0"/>
                        <a:t>4</a:t>
                      </a:r>
                    </a:p>
                  </a:txBody>
                  <a:tcPr/>
                </a:tc>
                <a:tc>
                  <a:txBody>
                    <a:bodyPr/>
                    <a:lstStyle/>
                    <a:p>
                      <a:r>
                        <a:rPr lang="en-US" dirty="0"/>
                        <a:t>5</a:t>
                      </a:r>
                    </a:p>
                  </a:txBody>
                  <a:tcPr/>
                </a:tc>
                <a:tc>
                  <a:txBody>
                    <a:bodyPr/>
                    <a:lstStyle/>
                    <a:p>
                      <a:r>
                        <a:rPr lang="en-US" dirty="0"/>
                        <a:t>6</a:t>
                      </a:r>
                    </a:p>
                  </a:txBody>
                  <a:tcPr/>
                </a:tc>
                <a:tc>
                  <a:txBody>
                    <a:bodyPr/>
                    <a:lstStyle/>
                    <a:p>
                      <a:r>
                        <a:rPr lang="en-US" dirty="0"/>
                        <a:t>7</a:t>
                      </a:r>
                    </a:p>
                  </a:txBody>
                  <a:tcPr/>
                </a:tc>
                <a:tc>
                  <a:txBody>
                    <a:bodyPr/>
                    <a:lstStyle/>
                    <a:p>
                      <a:r>
                        <a:rPr lang="en-US" dirty="0"/>
                        <a:t>8</a:t>
                      </a:r>
                    </a:p>
                  </a:txBody>
                  <a:tcPr/>
                </a:tc>
                <a:tc>
                  <a:txBody>
                    <a:bodyPr/>
                    <a:lstStyle/>
                    <a:p>
                      <a:r>
                        <a:rPr lang="en-US" dirty="0"/>
                        <a:t>9</a:t>
                      </a:r>
                    </a:p>
                  </a:txBody>
                  <a:tcPr/>
                </a:tc>
                <a:tc>
                  <a:txBody>
                    <a:bodyPr/>
                    <a:lstStyle/>
                    <a:p>
                      <a:r>
                        <a:rPr lang="en-US" dirty="0"/>
                        <a:t>10</a:t>
                      </a:r>
                    </a:p>
                  </a:txBody>
                  <a:tcPr/>
                </a:tc>
                <a:extLst>
                  <a:ext uri="{0D108BD9-81ED-4DB2-BD59-A6C34878D82A}">
                    <a16:rowId xmlns:a16="http://schemas.microsoft.com/office/drawing/2014/main" val="778599322"/>
                  </a:ext>
                </a:extLst>
              </a:tr>
              <a:tr h="370840">
                <a:tc>
                  <a:txBody>
                    <a:bodyPr/>
                    <a:lstStyle/>
                    <a:p>
                      <a:r>
                        <a:rPr lang="en-US" dirty="0"/>
                        <a:t>Ranking</a:t>
                      </a:r>
                    </a:p>
                  </a:txBody>
                  <a:tcPr/>
                </a:tc>
                <a:tc>
                  <a:txBody>
                    <a:bodyPr/>
                    <a:lstStyle/>
                    <a:p>
                      <a:r>
                        <a:rPr lang="en-US" dirty="0"/>
                        <a:t>BAC</a:t>
                      </a:r>
                    </a:p>
                  </a:txBody>
                  <a:tcPr/>
                </a:tc>
                <a:tc>
                  <a:txBody>
                    <a:bodyPr/>
                    <a:lstStyle/>
                    <a:p>
                      <a:r>
                        <a:rPr lang="en-US" dirty="0"/>
                        <a:t>CAB</a:t>
                      </a:r>
                    </a:p>
                  </a:txBody>
                  <a:tcPr/>
                </a:tc>
                <a:tc>
                  <a:txBody>
                    <a:bodyPr/>
                    <a:lstStyle/>
                    <a:p>
                      <a:r>
                        <a:rPr lang="en-US" dirty="0"/>
                        <a:t>CAB</a:t>
                      </a:r>
                    </a:p>
                  </a:txBody>
                  <a:tcPr/>
                </a:tc>
                <a:tc>
                  <a:txBody>
                    <a:bodyPr/>
                    <a:lstStyle/>
                    <a:p>
                      <a:r>
                        <a:rPr lang="en-US" dirty="0"/>
                        <a:t>BAC</a:t>
                      </a:r>
                    </a:p>
                  </a:txBody>
                  <a:tcPr/>
                </a:tc>
                <a:tc>
                  <a:txBody>
                    <a:bodyPr/>
                    <a:lstStyle/>
                    <a:p>
                      <a:r>
                        <a:rPr lang="en-US" dirty="0"/>
                        <a:t>CBA</a:t>
                      </a:r>
                    </a:p>
                  </a:txBody>
                  <a:tcPr/>
                </a:tc>
                <a:tc>
                  <a:txBody>
                    <a:bodyPr/>
                    <a:lstStyle/>
                    <a:p>
                      <a:r>
                        <a:rPr lang="en-US" dirty="0"/>
                        <a:t>ACB</a:t>
                      </a:r>
                    </a:p>
                  </a:txBody>
                  <a:tcPr/>
                </a:tc>
                <a:tc>
                  <a:txBody>
                    <a:bodyPr/>
                    <a:lstStyle/>
                    <a:p>
                      <a:r>
                        <a:rPr lang="en-US" dirty="0"/>
                        <a:t>ACB</a:t>
                      </a:r>
                    </a:p>
                  </a:txBody>
                  <a:tcPr/>
                </a:tc>
                <a:tc>
                  <a:txBody>
                    <a:bodyPr/>
                    <a:lstStyle/>
                    <a:p>
                      <a:r>
                        <a:rPr lang="en-US" dirty="0"/>
                        <a:t>ABC</a:t>
                      </a:r>
                    </a:p>
                  </a:txBody>
                  <a:tcPr/>
                </a:tc>
                <a:tc>
                  <a:txBody>
                    <a:bodyPr/>
                    <a:lstStyle/>
                    <a:p>
                      <a:r>
                        <a:rPr lang="en-US" dirty="0"/>
                        <a:t>CBA</a:t>
                      </a:r>
                    </a:p>
                  </a:txBody>
                  <a:tcPr/>
                </a:tc>
                <a:tc>
                  <a:txBody>
                    <a:bodyPr/>
                    <a:lstStyle/>
                    <a:p>
                      <a:r>
                        <a:rPr lang="en-US" dirty="0"/>
                        <a:t>CAB</a:t>
                      </a:r>
                    </a:p>
                  </a:txBody>
                  <a:tcPr/>
                </a:tc>
                <a:extLst>
                  <a:ext uri="{0D108BD9-81ED-4DB2-BD59-A6C34878D82A}">
                    <a16:rowId xmlns:a16="http://schemas.microsoft.com/office/drawing/2014/main" val="4044275980"/>
                  </a:ext>
                </a:extLst>
              </a:tr>
            </a:tbl>
          </a:graphicData>
        </a:graphic>
      </p:graphicFrame>
    </p:spTree>
    <p:extLst>
      <p:ext uri="{BB962C8B-B14F-4D97-AF65-F5344CB8AC3E}">
        <p14:creationId xmlns:p14="http://schemas.microsoft.com/office/powerpoint/2010/main" val="5739661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336</TotalTime>
  <Words>1586</Words>
  <Application>Microsoft Office PowerPoint</Application>
  <PresentationFormat>On-screen Show (4:3)</PresentationFormat>
  <Paragraphs>276</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Cambria Math</vt:lpstr>
      <vt:lpstr>Clarity</vt:lpstr>
      <vt:lpstr>Chapter Four Voting and Apportionment</vt:lpstr>
      <vt:lpstr> Introduction to Voting</vt:lpstr>
      <vt:lpstr>Majority Rules</vt:lpstr>
      <vt:lpstr>PowerPoint Presentation</vt:lpstr>
      <vt:lpstr>Plurality Rules</vt:lpstr>
      <vt:lpstr>PowerPoint Presentation</vt:lpstr>
      <vt:lpstr>Borda Count</vt:lpstr>
      <vt:lpstr>   </vt:lpstr>
      <vt:lpstr>   </vt:lpstr>
      <vt:lpstr>   </vt:lpstr>
      <vt:lpstr>True Majority Rule</vt:lpstr>
      <vt:lpstr>True Majority Rule</vt:lpstr>
      <vt:lpstr>True Majority Rule</vt:lpstr>
      <vt:lpstr>True Majority Rule</vt:lpstr>
      <vt:lpstr>True Majority Rule</vt:lpstr>
      <vt:lpstr>True Majority Rule</vt:lpstr>
      <vt:lpstr>True Majority Rule</vt:lpstr>
      <vt:lpstr>Summary</vt:lpstr>
    </vt:vector>
  </TitlesOfParts>
  <Company>Radford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 1.3 IntModeling</dc:title>
  <dc:creator>Case, William</dc:creator>
  <cp:lastModifiedBy>Sorensen, Erik</cp:lastModifiedBy>
  <cp:revision>20</cp:revision>
  <dcterms:created xsi:type="dcterms:W3CDTF">2015-05-10T20:22:41Z</dcterms:created>
  <dcterms:modified xsi:type="dcterms:W3CDTF">2020-09-13T12:56:42Z</dcterms:modified>
</cp:coreProperties>
</file>